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49" r:id="rId1"/>
  </p:sldMasterIdLst>
  <p:sldIdLst>
    <p:sldId id="256" r:id="rId2"/>
    <p:sldId id="337" r:id="rId3"/>
    <p:sldId id="336" r:id="rId4"/>
    <p:sldId id="342" r:id="rId5"/>
    <p:sldId id="327" r:id="rId6"/>
    <p:sldId id="330" r:id="rId7"/>
    <p:sldId id="341" r:id="rId8"/>
    <p:sldId id="334" r:id="rId9"/>
    <p:sldId id="340" r:id="rId10"/>
    <p:sldId id="353" r:id="rId11"/>
    <p:sldId id="354" r:id="rId12"/>
    <p:sldId id="325" r:id="rId13"/>
    <p:sldId id="338" r:id="rId14"/>
    <p:sldId id="344" r:id="rId15"/>
    <p:sldId id="355" r:id="rId16"/>
    <p:sldId id="321" r:id="rId17"/>
    <p:sldId id="331" r:id="rId18"/>
    <p:sldId id="332" r:id="rId19"/>
    <p:sldId id="267" r:id="rId20"/>
    <p:sldId id="326" r:id="rId21"/>
    <p:sldId id="299" r:id="rId22"/>
    <p:sldId id="347" r:id="rId23"/>
    <p:sldId id="349" r:id="rId24"/>
    <p:sldId id="356" r:id="rId25"/>
    <p:sldId id="351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nu kumbak aygun" initials="bka" lastIdx="1" clrIdx="0">
    <p:extLst>
      <p:ext uri="{19B8F6BF-5375-455C-9EA6-DF929625EA0E}">
        <p15:presenceInfo xmlns:p15="http://schemas.microsoft.com/office/powerpoint/2012/main" userId="5ae8caba9838a27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13T23:43:09.759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13480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00868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22155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50910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997941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58139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913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4316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70789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69622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37430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265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58712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49254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75460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4597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/>
              <a:t>Resim eklemek için simgeye tıklayın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60884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E1D5-A193-40FD-B2A4-20DF5E5B325A}" type="datetimeFigureOut">
              <a:rPr lang="tr-TR" smtClean="0"/>
              <a:t>17.02.2019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8366D-6F6D-4F3A-8ADB-ED6569D0C43A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87804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50" r:id="rId1"/>
    <p:sldLayoutId id="2147484551" r:id="rId2"/>
    <p:sldLayoutId id="2147484552" r:id="rId3"/>
    <p:sldLayoutId id="2147484553" r:id="rId4"/>
    <p:sldLayoutId id="2147484554" r:id="rId5"/>
    <p:sldLayoutId id="2147484555" r:id="rId6"/>
    <p:sldLayoutId id="2147484556" r:id="rId7"/>
    <p:sldLayoutId id="2147484557" r:id="rId8"/>
    <p:sldLayoutId id="2147484558" r:id="rId9"/>
    <p:sldLayoutId id="2147484559" r:id="rId10"/>
    <p:sldLayoutId id="2147484560" r:id="rId11"/>
    <p:sldLayoutId id="2147484561" r:id="rId12"/>
    <p:sldLayoutId id="2147484562" r:id="rId13"/>
    <p:sldLayoutId id="2147484563" r:id="rId14"/>
    <p:sldLayoutId id="2147484564" r:id="rId15"/>
    <p:sldLayoutId id="2147484565" r:id="rId16"/>
    <p:sldLayoutId id="214748456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E74AA982-15D6-4825-9A25-800A34D316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/>
          </a:blip>
          <a:srcRect t="12068" b="383"/>
          <a:stretch/>
        </p:blipFill>
        <p:spPr>
          <a:xfrm>
            <a:off x="0" y="1"/>
            <a:ext cx="12191980" cy="6857999"/>
          </a:xfrm>
          <a:prstGeom prst="rect">
            <a:avLst/>
          </a:prstGeom>
        </p:spPr>
      </p:pic>
      <p:sp>
        <p:nvSpPr>
          <p:cNvPr id="2" name="Unvan 1">
            <a:extLst>
              <a:ext uri="{FF2B5EF4-FFF2-40B4-BE49-F238E27FC236}">
                <a16:creationId xmlns:a16="http://schemas.microsoft.com/office/drawing/2014/main" id="{67977DF7-D93D-4A76-99BC-0B82FAC83A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2839" y="1991058"/>
            <a:ext cx="9761551" cy="29005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tr-TR" sz="5600" b="1">
                <a:highlight>
                  <a:srgbClr val="000000"/>
                </a:highlight>
                <a:latin typeface="Trebuchet MS" panose="020B0603020202020204" pitchFamily="34" charset="0"/>
              </a:rPr>
              <a:t>AÇIKLANAMAYAN İNFERTİLİTEDE </a:t>
            </a:r>
            <a:br>
              <a:rPr lang="tr-TR" sz="5600" b="1">
                <a:highlight>
                  <a:srgbClr val="000000"/>
                </a:highlight>
                <a:latin typeface="Trebuchet MS" panose="020B0603020202020204" pitchFamily="34" charset="0"/>
              </a:rPr>
            </a:br>
            <a:r>
              <a:rPr lang="tr-TR" sz="5600" b="1">
                <a:highlight>
                  <a:srgbClr val="000000"/>
                </a:highlight>
                <a:latin typeface="Trebuchet MS" panose="020B0603020202020204" pitchFamily="34" charset="0"/>
              </a:rPr>
              <a:t>NE ZAMAN IUI? </a:t>
            </a:r>
            <a:br>
              <a:rPr lang="tr-TR" sz="5600" b="1">
                <a:highlight>
                  <a:srgbClr val="000000"/>
                </a:highlight>
                <a:latin typeface="Trebuchet MS" panose="020B0603020202020204" pitchFamily="34" charset="0"/>
              </a:rPr>
            </a:br>
            <a:r>
              <a:rPr lang="tr-TR" sz="5600" b="1">
                <a:highlight>
                  <a:srgbClr val="000000"/>
                </a:highlight>
                <a:latin typeface="Trebuchet MS" panose="020B0603020202020204" pitchFamily="34" charset="0"/>
              </a:rPr>
              <a:t>NE ZAMAN IVF?</a:t>
            </a:r>
            <a:endParaRPr lang="tr-TR" sz="5600" b="1" dirty="0">
              <a:highlight>
                <a:srgbClr val="000000"/>
              </a:highlight>
              <a:latin typeface="Trebuchet MS" panose="020B0603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EC1C0551-1A91-44D7-A2F6-BB2F7FF3A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0060" y="4891576"/>
            <a:ext cx="9634330" cy="1098395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r-T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  <a:latin typeface="Trebuchet MS" panose="020B0603020202020204" pitchFamily="34" charset="0"/>
              </a:rPr>
              <a:t>PROF DR BANU KUMBAK AYGÜN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r-T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  <a:latin typeface="Trebuchet MS" panose="020B0603020202020204" pitchFamily="34" charset="0"/>
              </a:rPr>
              <a:t>İSTANBUL AYDIN ÜNİVERSİTESİ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r-T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  <a:latin typeface="Trebuchet MS" panose="020B0603020202020204" pitchFamily="34" charset="0"/>
              </a:rPr>
              <a:t>TIP FAKÜLTESİ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tr-TR" sz="2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C0C0"/>
                </a:highlight>
                <a:latin typeface="Trebuchet MS" panose="020B0603020202020204" pitchFamily="34" charset="0"/>
              </a:rPr>
              <a:t>KADIN HASTALIKLARI VE DOĞUM AD</a:t>
            </a:r>
            <a:endParaRPr lang="tr-T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ighlight>
                <a:srgbClr val="C0C0C0"/>
              </a:highlight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635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BE35D89-F7AD-4CF1-B051-B6247B9AE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40883"/>
            <a:ext cx="9905998" cy="1478570"/>
          </a:xfrm>
        </p:spPr>
        <p:txBody>
          <a:bodyPr/>
          <a:lstStyle/>
          <a:p>
            <a:pPr algn="ctr"/>
            <a:r>
              <a:rPr lang="tr-TR" b="1" dirty="0">
                <a:highlight>
                  <a:srgbClr val="0000FF"/>
                </a:highlight>
                <a:latin typeface="Trebuchet MS" panose="020B0603020202020204" pitchFamily="34" charset="0"/>
              </a:rPr>
              <a:t>IUI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EFBB5B4-1F75-4FF0-B0AE-A1B432B46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3" y="1327064"/>
            <a:ext cx="9905999" cy="3541714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EASY</a:t>
            </a:r>
          </a:p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NON-INVASIVE</a:t>
            </a:r>
          </a:p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MINIMAL RISK</a:t>
            </a:r>
          </a:p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MINIMAL MONITORING</a:t>
            </a:r>
          </a:p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COST-EFFECTIVE</a:t>
            </a:r>
          </a:p>
          <a:p>
            <a:pPr algn="ctr">
              <a:spcBef>
                <a:spcPts val="0"/>
              </a:spcBef>
            </a:pPr>
            <a:r>
              <a:rPr lang="tr-TR" b="1" dirty="0">
                <a:latin typeface="Trebuchet MS" panose="020B0603020202020204" pitchFamily="34" charset="0"/>
              </a:rPr>
              <a:t>RESULT-EFFECTİVE</a:t>
            </a:r>
          </a:p>
          <a:p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90B6AA3B-DE82-46FF-8951-1F8D36841A62}"/>
              </a:ext>
            </a:extLst>
          </p:cNvPr>
          <p:cNvSpPr txBox="1"/>
          <p:nvPr/>
        </p:nvSpPr>
        <p:spPr>
          <a:xfrm>
            <a:off x="3246938" y="4044116"/>
            <a:ext cx="60639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highlight>
                  <a:srgbClr val="800000"/>
                </a:highlight>
                <a:latin typeface="Trebuchet MS" panose="020B0603020202020204" pitchFamily="34" charset="0"/>
              </a:rPr>
              <a:t>HIGH COUPLE COMPLIANCE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44DC0DA0-DC9B-4600-973B-E2CEA108C935}"/>
              </a:ext>
            </a:extLst>
          </p:cNvPr>
          <p:cNvSpPr txBox="1"/>
          <p:nvPr/>
        </p:nvSpPr>
        <p:spPr>
          <a:xfrm>
            <a:off x="1052052" y="4757889"/>
            <a:ext cx="105303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highlight>
                  <a:srgbClr val="0000FF"/>
                </a:highlight>
                <a:latin typeface="Trebuchet MS" panose="020B0603020202020204" pitchFamily="34" charset="0"/>
              </a:rPr>
              <a:t>FAKAT SON YILLARDA IVF BAŞARISI ARTARKEN IUI BAŞARISI AYNI KALDI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270DE95F-912C-46CB-8E9D-E402DC118741}"/>
              </a:ext>
            </a:extLst>
          </p:cNvPr>
          <p:cNvSpPr txBox="1"/>
          <p:nvPr/>
        </p:nvSpPr>
        <p:spPr>
          <a:xfrm>
            <a:off x="1650749" y="5422232"/>
            <a:ext cx="92562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IUI-COH PX ORANI IVF PX ORANININ GENELLİKLE YARISI (&lt;40 </a:t>
            </a:r>
            <a:r>
              <a:rPr lang="tr-TR" sz="20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yrs</a:t>
            </a:r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)</a:t>
            </a:r>
          </a:p>
          <a:p>
            <a:pPr algn="ctr"/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KÜMÜLATİF ORANLAR AÇISINDAN 2-3 SİKLUS IUI İLE 1 SİKLUS IVF KARŞILAŞTIRILMAKTA </a:t>
            </a:r>
          </a:p>
        </p:txBody>
      </p:sp>
    </p:spTree>
    <p:extLst>
      <p:ext uri="{BB962C8B-B14F-4D97-AF65-F5344CB8AC3E}">
        <p14:creationId xmlns:p14="http://schemas.microsoft.com/office/powerpoint/2010/main" val="39472818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A108E271-9FC3-4B66-97C2-6D6B06D172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30" y="103923"/>
            <a:ext cx="7734300" cy="866775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28530105-972E-44A7-B366-98E7B17101B7}"/>
              </a:ext>
            </a:extLst>
          </p:cNvPr>
          <p:cNvSpPr txBox="1"/>
          <p:nvPr/>
        </p:nvSpPr>
        <p:spPr>
          <a:xfrm>
            <a:off x="7393858" y="6184948"/>
            <a:ext cx="3549445" cy="369332"/>
          </a:xfrm>
          <a:prstGeom prst="rect">
            <a:avLst/>
          </a:prstGeom>
          <a:solidFill>
            <a:srgbClr val="00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tr-TR" b="1" i="1" dirty="0">
                <a:highlight>
                  <a:srgbClr val="0000FF"/>
                </a:highlight>
                <a:latin typeface="Trebuchet MS" panose="020B0603020202020204" pitchFamily="34" charset="0"/>
              </a:rPr>
              <a:t>CHAMBERS et al., 2010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6ABEE85A-5C3A-449A-995A-7A2B55DCEE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30" y="1066799"/>
            <a:ext cx="3638550" cy="495300"/>
          </a:xfrm>
          <a:prstGeom prst="rect">
            <a:avLst/>
          </a:prstGeom>
        </p:spPr>
      </p:pic>
      <p:graphicFrame>
        <p:nvGraphicFramePr>
          <p:cNvPr id="11" name="İçerik Yer Tutucusu 10">
            <a:extLst>
              <a:ext uri="{FF2B5EF4-FFF2-40B4-BE49-F238E27FC236}">
                <a16:creationId xmlns:a16="http://schemas.microsoft.com/office/drawing/2014/main" id="{6B874289-494D-4013-B42C-4063C2349E1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8396468"/>
              </p:ext>
            </p:extLst>
          </p:nvPr>
        </p:nvGraphicFramePr>
        <p:xfrm>
          <a:off x="1141413" y="2249488"/>
          <a:ext cx="990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00">
                  <a:extLst>
                    <a:ext uri="{9D8B030D-6E8A-4147-A177-3AD203B41FA5}">
                      <a16:colId xmlns:a16="http://schemas.microsoft.com/office/drawing/2014/main" val="319602867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807263946"/>
                    </a:ext>
                  </a:extLst>
                </a:gridCol>
                <a:gridCol w="3818514">
                  <a:extLst>
                    <a:ext uri="{9D8B030D-6E8A-4147-A177-3AD203B41FA5}">
                      <a16:colId xmlns:a16="http://schemas.microsoft.com/office/drawing/2014/main" val="769557770"/>
                    </a:ext>
                  </a:extLst>
                </a:gridCol>
                <a:gridCol w="1134486">
                  <a:extLst>
                    <a:ext uri="{9D8B030D-6E8A-4147-A177-3AD203B41FA5}">
                      <a16:colId xmlns:a16="http://schemas.microsoft.com/office/drawing/2014/main" val="3601153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tr-TR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 SİKLUS IUI/COH</a:t>
                      </a: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(n=272)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 SİKLUS IVF (1 FRESH+1 FET)</a:t>
                      </a: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(n=176)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P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852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CLBR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28%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39%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0.01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72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MPR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13%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10%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79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GEBELİĞE ULAŞMA 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69 gün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44 gün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0.02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658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COST/LBR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3550$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8000$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3278345"/>
                  </a:ext>
                </a:extLst>
              </a:tr>
            </a:tbl>
          </a:graphicData>
        </a:graphic>
      </p:graphicFrame>
      <p:sp>
        <p:nvSpPr>
          <p:cNvPr id="12" name="Metin kutusu 11">
            <a:extLst>
              <a:ext uri="{FF2B5EF4-FFF2-40B4-BE49-F238E27FC236}">
                <a16:creationId xmlns:a16="http://schemas.microsoft.com/office/drawing/2014/main" id="{8EF98194-FD90-47BC-BBA6-6AF634FC006E}"/>
              </a:ext>
            </a:extLst>
          </p:cNvPr>
          <p:cNvSpPr txBox="1"/>
          <p:nvPr/>
        </p:nvSpPr>
        <p:spPr>
          <a:xfrm>
            <a:off x="1911205" y="4738398"/>
            <a:ext cx="328352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highlight>
                  <a:srgbClr val="800080"/>
                </a:highlight>
                <a:latin typeface="Trebuchet MS" panose="020B0603020202020204" pitchFamily="34" charset="0"/>
              </a:rPr>
              <a:t>&lt;39 YAŞ</a:t>
            </a:r>
          </a:p>
          <a:p>
            <a:r>
              <a:rPr lang="tr-TR" sz="2000" b="1" dirty="0">
                <a:highlight>
                  <a:srgbClr val="800080"/>
                </a:highlight>
                <a:latin typeface="Trebuchet MS" panose="020B0603020202020204" pitchFamily="34" charset="0"/>
              </a:rPr>
              <a:t>UNİLAT TUBAL FAKTOR</a:t>
            </a:r>
          </a:p>
          <a:p>
            <a:r>
              <a:rPr lang="tr-TR" sz="2000" b="1" dirty="0">
                <a:highlight>
                  <a:srgbClr val="800080"/>
                </a:highlight>
                <a:latin typeface="Trebuchet MS" panose="020B0603020202020204" pitchFamily="34" charset="0"/>
              </a:rPr>
              <a:t>MİLD MALE FAKTOR</a:t>
            </a:r>
          </a:p>
          <a:p>
            <a:r>
              <a:rPr lang="tr-TR" sz="2000" b="1" dirty="0">
                <a:highlight>
                  <a:srgbClr val="800080"/>
                </a:highlight>
                <a:latin typeface="Trebuchet MS" panose="020B0603020202020204" pitchFamily="34" charset="0"/>
              </a:rPr>
              <a:t>MİLD ENDOMETRİOSİS</a:t>
            </a:r>
          </a:p>
          <a:p>
            <a:r>
              <a:rPr lang="tr-TR" sz="2000" b="1" dirty="0">
                <a:highlight>
                  <a:srgbClr val="800080"/>
                </a:highlight>
                <a:latin typeface="Trebuchet MS" panose="020B0603020202020204" pitchFamily="34" charset="0"/>
              </a:rPr>
              <a:t>PCOS</a:t>
            </a:r>
          </a:p>
        </p:txBody>
      </p:sp>
    </p:spTree>
    <p:extLst>
      <p:ext uri="{BB962C8B-B14F-4D97-AF65-F5344CB8AC3E}">
        <p14:creationId xmlns:p14="http://schemas.microsoft.com/office/powerpoint/2010/main" val="790708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CE9367A-17C2-445E-A47D-A8CAB3A74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0853" y="2289592"/>
            <a:ext cx="9905999" cy="3541714"/>
          </a:xfrm>
        </p:spPr>
        <p:txBody>
          <a:bodyPr>
            <a:normAutofit fontScale="55000" lnSpcReduction="20000"/>
          </a:bodyPr>
          <a:lstStyle/>
          <a:p>
            <a:r>
              <a:rPr lang="tr-TR" sz="3600" dirty="0">
                <a:latin typeface="Trebuchet MS" panose="020B0603020202020204" pitchFamily="34" charset="0"/>
              </a:rPr>
              <a:t>RCT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Optimal </a:t>
            </a:r>
            <a:r>
              <a:rPr lang="tr-TR" sz="3600" dirty="0" err="1">
                <a:latin typeface="Trebuchet MS" panose="020B0603020202020204" pitchFamily="34" charset="0"/>
              </a:rPr>
              <a:t>treatment</a:t>
            </a:r>
            <a:r>
              <a:rPr lang="tr-TR" sz="3600" dirty="0">
                <a:latin typeface="Trebuchet MS" panose="020B0603020202020204" pitchFamily="34" charset="0"/>
              </a:rPr>
              <a:t> </a:t>
            </a:r>
            <a:r>
              <a:rPr lang="tr-TR" sz="3600" dirty="0" err="1">
                <a:latin typeface="Trebuchet MS" panose="020B0603020202020204" pitchFamily="34" charset="0"/>
              </a:rPr>
              <a:t>for</a:t>
            </a:r>
            <a:r>
              <a:rPr lang="tr-TR" sz="3600" dirty="0">
                <a:latin typeface="Trebuchet MS" panose="020B0603020202020204" pitchFamily="34" charset="0"/>
              </a:rPr>
              <a:t> UEI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3 </a:t>
            </a:r>
            <a:r>
              <a:rPr lang="tr-TR" sz="3600" dirty="0" err="1">
                <a:latin typeface="Trebuchet MS" panose="020B0603020202020204" pitchFamily="34" charset="0"/>
              </a:rPr>
              <a:t>siklus</a:t>
            </a:r>
            <a:r>
              <a:rPr lang="tr-TR" sz="3600" dirty="0">
                <a:latin typeface="Trebuchet MS" panose="020B0603020202020204" pitchFamily="34" charset="0"/>
              </a:rPr>
              <a:t> CC/IUI sonrası </a:t>
            </a:r>
          </a:p>
          <a:p>
            <a:pPr marL="0" indent="0">
              <a:buNone/>
            </a:pPr>
            <a:r>
              <a:rPr lang="tr-TR" sz="3600" dirty="0">
                <a:highlight>
                  <a:srgbClr val="800000"/>
                </a:highlight>
                <a:latin typeface="Trebuchet MS" panose="020B0603020202020204" pitchFamily="34" charset="0"/>
              </a:rPr>
              <a:t>3 </a:t>
            </a:r>
            <a:r>
              <a:rPr lang="tr-TR" sz="36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siklus</a:t>
            </a:r>
            <a:r>
              <a:rPr lang="tr-TR" sz="3600" dirty="0">
                <a:highlight>
                  <a:srgbClr val="800000"/>
                </a:highlight>
                <a:latin typeface="Trebuchet MS" panose="020B0603020202020204" pitchFamily="34" charset="0"/>
              </a:rPr>
              <a:t> FSH/IUI ve takiben 6 </a:t>
            </a:r>
            <a:r>
              <a:rPr lang="tr-TR" sz="36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siklus</a:t>
            </a:r>
            <a:r>
              <a:rPr lang="tr-TR" sz="3600" dirty="0">
                <a:highlight>
                  <a:srgbClr val="800000"/>
                </a:highlight>
                <a:latin typeface="Trebuchet MS" panose="020B0603020202020204" pitchFamily="34" charset="0"/>
              </a:rPr>
              <a:t> IVF vs. 6 </a:t>
            </a:r>
            <a:r>
              <a:rPr lang="tr-TR" sz="36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siklus</a:t>
            </a:r>
            <a:r>
              <a:rPr lang="tr-TR" sz="3600" dirty="0">
                <a:highlight>
                  <a:srgbClr val="800000"/>
                </a:highlight>
                <a:latin typeface="Trebuchet MS" panose="020B0603020202020204" pitchFamily="34" charset="0"/>
              </a:rPr>
              <a:t> IVF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21-39Y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PR/CYCLE 8%, 10% </a:t>
            </a:r>
            <a:r>
              <a:rPr lang="tr-TR" sz="3600" dirty="0" err="1">
                <a:latin typeface="Trebuchet MS" panose="020B0603020202020204" pitchFamily="34" charset="0"/>
              </a:rPr>
              <a:t>and</a:t>
            </a:r>
            <a:r>
              <a:rPr lang="tr-TR" sz="3600" dirty="0">
                <a:latin typeface="Trebuchet MS" panose="020B0603020202020204" pitchFamily="34" charset="0"/>
              </a:rPr>
              <a:t> 31%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IVF ile 3 ay daha hızlı gebelik</a:t>
            </a:r>
          </a:p>
          <a:p>
            <a:r>
              <a:rPr lang="tr-TR" sz="3600" dirty="0">
                <a:latin typeface="Trebuchet MS" panose="020B0603020202020204" pitchFamily="34" charset="0"/>
              </a:rPr>
              <a:t>FSH/IUI eklemek avantaj getirmiyor</a:t>
            </a:r>
          </a:p>
          <a:p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2EB73731-4126-405C-9390-390A3C5A2C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80" y="186170"/>
            <a:ext cx="7153275" cy="1276350"/>
          </a:xfrm>
          <a:prstGeom prst="rect">
            <a:avLst/>
          </a:prstGeom>
        </p:spPr>
      </p:pic>
      <p:pic>
        <p:nvPicPr>
          <p:cNvPr id="8" name="Resim 7">
            <a:extLst>
              <a:ext uri="{FF2B5EF4-FFF2-40B4-BE49-F238E27FC236}">
                <a16:creationId xmlns:a16="http://schemas.microsoft.com/office/drawing/2014/main" id="{D50367F4-579B-4995-AB61-FAAD8FE26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693" y="1133041"/>
            <a:ext cx="2352675" cy="658957"/>
          </a:xfrm>
          <a:prstGeom prst="rect">
            <a:avLst/>
          </a:prstGeom>
        </p:spPr>
      </p:pic>
      <p:sp>
        <p:nvSpPr>
          <p:cNvPr id="9" name="Metin kutusu 8">
            <a:extLst>
              <a:ext uri="{FF2B5EF4-FFF2-40B4-BE49-F238E27FC236}">
                <a16:creationId xmlns:a16="http://schemas.microsoft.com/office/drawing/2014/main" id="{32985EAD-688F-4A2B-83BE-BAAFB4D28985}"/>
              </a:ext>
            </a:extLst>
          </p:cNvPr>
          <p:cNvSpPr txBox="1"/>
          <p:nvPr/>
        </p:nvSpPr>
        <p:spPr>
          <a:xfrm>
            <a:off x="6858000" y="6037118"/>
            <a:ext cx="40628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 err="1">
                <a:highlight>
                  <a:srgbClr val="0000FF"/>
                </a:highlight>
                <a:latin typeface="Trebuchet MS" panose="020B0603020202020204" pitchFamily="34" charset="0"/>
              </a:rPr>
              <a:t>Reindollar</a:t>
            </a:r>
            <a:r>
              <a:rPr lang="tr-TR" sz="2400" b="1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2010</a:t>
            </a:r>
          </a:p>
        </p:txBody>
      </p:sp>
    </p:spTree>
    <p:extLst>
      <p:ext uri="{BB962C8B-B14F-4D97-AF65-F5344CB8AC3E}">
        <p14:creationId xmlns:p14="http://schemas.microsoft.com/office/powerpoint/2010/main" val="40925910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>
            <a:extLst>
              <a:ext uri="{FF2B5EF4-FFF2-40B4-BE49-F238E27FC236}">
                <a16:creationId xmlns:a16="http://schemas.microsoft.com/office/drawing/2014/main" id="{716BC410-B416-441E-ABB8-AC1E3AA33E96}"/>
              </a:ext>
            </a:extLst>
          </p:cNvPr>
          <p:cNvSpPr txBox="1"/>
          <p:nvPr/>
        </p:nvSpPr>
        <p:spPr>
          <a:xfrm>
            <a:off x="1071233" y="4707987"/>
            <a:ext cx="62273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latin typeface="Trebuchet MS" panose="020B0603020202020204" pitchFamily="34" charset="0"/>
              </a:rPr>
              <a:t>38 yaş ve üstü </a:t>
            </a:r>
            <a:r>
              <a:rPr lang="tr-TR" sz="2400" b="1" dirty="0" err="1">
                <a:latin typeface="Trebuchet MS" panose="020B0603020202020204" pitchFamily="34" charset="0"/>
              </a:rPr>
              <a:t>excluded</a:t>
            </a:r>
            <a:endParaRPr lang="tr-TR" sz="2400" b="1" dirty="0">
              <a:latin typeface="Trebuchet MS" panose="020B0603020202020204" pitchFamily="34" charset="0"/>
            </a:endParaRPr>
          </a:p>
          <a:p>
            <a:r>
              <a:rPr lang="tr-TR" sz="2400" b="1" dirty="0">
                <a:latin typeface="Trebuchet MS" panose="020B0603020202020204" pitchFamily="34" charset="0"/>
              </a:rPr>
              <a:t>En az bir tüp patent ise </a:t>
            </a:r>
            <a:r>
              <a:rPr lang="tr-TR" sz="2400" b="1" dirty="0" err="1">
                <a:latin typeface="Trebuchet MS" panose="020B0603020202020204" pitchFamily="34" charset="0"/>
              </a:rPr>
              <a:t>included</a:t>
            </a:r>
            <a:endParaRPr lang="tr-TR" sz="2400" b="1" dirty="0">
              <a:latin typeface="Trebuchet MS" panose="020B0603020202020204" pitchFamily="34" charset="0"/>
            </a:endParaRPr>
          </a:p>
          <a:p>
            <a:r>
              <a:rPr lang="tr-TR" sz="2400" b="1" dirty="0">
                <a:latin typeface="Trebuchet MS" panose="020B0603020202020204" pitchFamily="34" charset="0"/>
              </a:rPr>
              <a:t>TMC 3-10 mil/ml hafif </a:t>
            </a:r>
            <a:r>
              <a:rPr lang="tr-TR" sz="2400" b="1" dirty="0" err="1">
                <a:latin typeface="Trebuchet MS" panose="020B0603020202020204" pitchFamily="34" charset="0"/>
              </a:rPr>
              <a:t>male</a:t>
            </a:r>
            <a:r>
              <a:rPr lang="tr-TR" sz="2400" b="1" dirty="0">
                <a:latin typeface="Trebuchet MS" panose="020B0603020202020204" pitchFamily="34" charset="0"/>
              </a:rPr>
              <a:t> </a:t>
            </a:r>
            <a:r>
              <a:rPr lang="tr-TR" sz="2400" b="1" dirty="0" err="1">
                <a:latin typeface="Trebuchet MS" panose="020B0603020202020204" pitchFamily="34" charset="0"/>
              </a:rPr>
              <a:t>subfertilite</a:t>
            </a:r>
            <a:endParaRPr lang="tr-TR" sz="2400" b="1" dirty="0">
              <a:latin typeface="Trebuchet MS" panose="020B0603020202020204" pitchFamily="34" charset="0"/>
            </a:endParaRPr>
          </a:p>
          <a:p>
            <a:endParaRPr lang="tr-TR" dirty="0"/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497B1DB5-04D2-4290-ACDA-E7D7C4C38D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142" y="126808"/>
            <a:ext cx="6765208" cy="1854392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9992FED0-9342-4DE4-A4DF-3BCAB0E0D8AD}"/>
              </a:ext>
            </a:extLst>
          </p:cNvPr>
          <p:cNvSpPr txBox="1"/>
          <p:nvPr/>
        </p:nvSpPr>
        <p:spPr>
          <a:xfrm>
            <a:off x="9166614" y="6378541"/>
            <a:ext cx="275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highlight>
                  <a:srgbClr val="0000FF"/>
                </a:highlight>
                <a:latin typeface="Trebuchet MS" panose="020B0603020202020204" pitchFamily="34" charset="0"/>
              </a:rPr>
              <a:t>Custers</a:t>
            </a:r>
            <a:r>
              <a:rPr lang="tr-TR" b="1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2011</a:t>
            </a:r>
          </a:p>
        </p:txBody>
      </p:sp>
      <p:pic>
        <p:nvPicPr>
          <p:cNvPr id="11" name="Resim 10">
            <a:extLst>
              <a:ext uri="{FF2B5EF4-FFF2-40B4-BE49-F238E27FC236}">
                <a16:creationId xmlns:a16="http://schemas.microsoft.com/office/drawing/2014/main" id="{F87B9DE4-12A0-49D7-96DF-C8ACF582F3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937" y="1840668"/>
            <a:ext cx="2352675" cy="658957"/>
          </a:xfrm>
          <a:prstGeom prst="rect">
            <a:avLst/>
          </a:prstGeom>
        </p:spPr>
      </p:pic>
      <p:graphicFrame>
        <p:nvGraphicFramePr>
          <p:cNvPr id="12" name="İçerik Yer Tutucusu 10">
            <a:extLst>
              <a:ext uri="{FF2B5EF4-FFF2-40B4-BE49-F238E27FC236}">
                <a16:creationId xmlns:a16="http://schemas.microsoft.com/office/drawing/2014/main" id="{03BF072B-621C-4319-8A68-49CD5702F0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5340129"/>
              </p:ext>
            </p:extLst>
          </p:nvPr>
        </p:nvGraphicFramePr>
        <p:xfrm>
          <a:off x="1438102" y="2830710"/>
          <a:ext cx="9526184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6684">
                  <a:extLst>
                    <a:ext uri="{9D8B030D-6E8A-4147-A177-3AD203B41FA5}">
                      <a16:colId xmlns:a16="http://schemas.microsoft.com/office/drawing/2014/main" val="319602867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807263946"/>
                    </a:ext>
                  </a:extLst>
                </a:gridCol>
                <a:gridCol w="3818514">
                  <a:extLst>
                    <a:ext uri="{9D8B030D-6E8A-4147-A177-3AD203B41FA5}">
                      <a16:colId xmlns:a16="http://schemas.microsoft.com/office/drawing/2014/main" val="769557770"/>
                    </a:ext>
                  </a:extLst>
                </a:gridCol>
                <a:gridCol w="1134486">
                  <a:extLst>
                    <a:ext uri="{9D8B030D-6E8A-4147-A177-3AD203B41FA5}">
                      <a16:colId xmlns:a16="http://schemas.microsoft.com/office/drawing/2014/main" val="3601153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3 SİKLUS IUI/COS</a:t>
                      </a: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(n=58)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 SİKLUS IVF-</a:t>
                      </a:r>
                      <a:r>
                        <a:rPr lang="tr-TR" sz="2000" b="1" dirty="0" err="1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eSET</a:t>
                      </a:r>
                      <a:endParaRPr lang="tr-TR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rebuchet MS" panose="020B0603020202020204" pitchFamily="34" charset="0"/>
                      </a:endParaRP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(n=58)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P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852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OPR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21%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24%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72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MPR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25%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14%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79870"/>
                  </a:ext>
                </a:extLst>
              </a:tr>
            </a:tbl>
          </a:graphicData>
        </a:graphic>
      </p:graphicFrame>
      <p:sp>
        <p:nvSpPr>
          <p:cNvPr id="4" name="Metin kutusu 3">
            <a:extLst>
              <a:ext uri="{FF2B5EF4-FFF2-40B4-BE49-F238E27FC236}">
                <a16:creationId xmlns:a16="http://schemas.microsoft.com/office/drawing/2014/main" id="{47B60E7D-1B1D-46FD-9F29-7FD771DA7F5F}"/>
              </a:ext>
            </a:extLst>
          </p:cNvPr>
          <p:cNvSpPr txBox="1"/>
          <p:nvPr/>
        </p:nvSpPr>
        <p:spPr>
          <a:xfrm>
            <a:off x="507076" y="6101542"/>
            <a:ext cx="8304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highlight>
                  <a:srgbClr val="800000"/>
                </a:highlight>
                <a:latin typeface="Trebuchet MS" panose="020B0603020202020204" pitchFamily="34" charset="0"/>
              </a:rPr>
              <a:t>Bir </a:t>
            </a:r>
            <a:r>
              <a:rPr lang="tr-TR" sz="2400" b="1" dirty="0" err="1">
                <a:highlight>
                  <a:srgbClr val="800000"/>
                </a:highlight>
                <a:latin typeface="Trebuchet MS" panose="020B0603020202020204" pitchFamily="34" charset="0"/>
              </a:rPr>
              <a:t>siklus</a:t>
            </a:r>
            <a:r>
              <a:rPr lang="tr-TR" sz="2400" b="1" dirty="0">
                <a:highlight>
                  <a:srgbClr val="800000"/>
                </a:highlight>
                <a:latin typeface="Trebuchet MS" panose="020B0603020202020204" pitchFamily="34" charset="0"/>
              </a:rPr>
              <a:t> IVF-</a:t>
            </a:r>
            <a:r>
              <a:rPr lang="tr-TR" sz="2400" b="1" dirty="0" err="1">
                <a:highlight>
                  <a:srgbClr val="800000"/>
                </a:highlight>
                <a:latin typeface="Trebuchet MS" panose="020B0603020202020204" pitchFamily="34" charset="0"/>
              </a:rPr>
              <a:t>eSET</a:t>
            </a:r>
            <a:r>
              <a:rPr lang="tr-TR" sz="2400" b="1" dirty="0">
                <a:highlight>
                  <a:srgbClr val="800000"/>
                </a:highlight>
                <a:latin typeface="Trebuchet MS" panose="020B0603020202020204" pitchFamily="34" charset="0"/>
              </a:rPr>
              <a:t>, 3 </a:t>
            </a:r>
            <a:r>
              <a:rPr lang="tr-TR" sz="2400" b="1" dirty="0" err="1">
                <a:highlight>
                  <a:srgbClr val="800000"/>
                </a:highlight>
                <a:latin typeface="Trebuchet MS" panose="020B0603020202020204" pitchFamily="34" charset="0"/>
              </a:rPr>
              <a:t>siklus</a:t>
            </a:r>
            <a:r>
              <a:rPr lang="tr-TR" sz="2400" b="1" dirty="0">
                <a:highlight>
                  <a:srgbClr val="800000"/>
                </a:highlight>
                <a:latin typeface="Trebuchet MS" panose="020B0603020202020204" pitchFamily="34" charset="0"/>
              </a:rPr>
              <a:t> IUI/COS İLE AYNI ETKİNLİKTE</a:t>
            </a:r>
          </a:p>
        </p:txBody>
      </p:sp>
    </p:spTree>
    <p:extLst>
      <p:ext uri="{BB962C8B-B14F-4D97-AF65-F5344CB8AC3E}">
        <p14:creationId xmlns:p14="http://schemas.microsoft.com/office/powerpoint/2010/main" val="783508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etin kutusu 7">
            <a:extLst>
              <a:ext uri="{FF2B5EF4-FFF2-40B4-BE49-F238E27FC236}">
                <a16:creationId xmlns:a16="http://schemas.microsoft.com/office/drawing/2014/main" id="{2111011C-6991-4F5C-BE47-B6B15E02578E}"/>
              </a:ext>
            </a:extLst>
          </p:cNvPr>
          <p:cNvSpPr txBox="1"/>
          <p:nvPr/>
        </p:nvSpPr>
        <p:spPr>
          <a:xfrm>
            <a:off x="2315497" y="4343243"/>
            <a:ext cx="531925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23-37 </a:t>
            </a:r>
            <a:r>
              <a:rPr lang="tr-TR" sz="20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yrs</a:t>
            </a:r>
            <a:endParaRPr lang="tr-TR" sz="2000" dirty="0">
              <a:highlight>
                <a:srgbClr val="800000"/>
              </a:highlight>
              <a:latin typeface="Trebuchet MS" panose="020B0603020202020204" pitchFamily="34" charset="0"/>
            </a:endParaRPr>
          </a:p>
          <a:p>
            <a:r>
              <a:rPr lang="tr-TR" sz="20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Bilat</a:t>
            </a:r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 patent </a:t>
            </a:r>
            <a:r>
              <a:rPr lang="tr-TR" sz="2000" dirty="0" err="1">
                <a:highlight>
                  <a:srgbClr val="800000"/>
                </a:highlight>
                <a:latin typeface="Trebuchet MS" panose="020B0603020202020204" pitchFamily="34" charset="0"/>
              </a:rPr>
              <a:t>tubes</a:t>
            </a:r>
            <a:endParaRPr lang="tr-TR" sz="2000" dirty="0">
              <a:highlight>
                <a:srgbClr val="800000"/>
              </a:highlight>
              <a:latin typeface="Trebuchet MS" panose="020B0603020202020204" pitchFamily="34" charset="0"/>
            </a:endParaRPr>
          </a:p>
          <a:p>
            <a:r>
              <a:rPr lang="tr-TR" sz="2000" dirty="0">
                <a:highlight>
                  <a:srgbClr val="800000"/>
                </a:highlight>
                <a:latin typeface="Trebuchet MS" panose="020B0603020202020204" pitchFamily="34" charset="0"/>
              </a:rPr>
              <a:t>TMC &gt; 5 mil</a:t>
            </a:r>
          </a:p>
          <a:p>
            <a:endParaRPr lang="tr-TR" dirty="0"/>
          </a:p>
        </p:txBody>
      </p:sp>
      <p:pic>
        <p:nvPicPr>
          <p:cNvPr id="3" name="Resim 2">
            <a:extLst>
              <a:ext uri="{FF2B5EF4-FFF2-40B4-BE49-F238E27FC236}">
                <a16:creationId xmlns:a16="http://schemas.microsoft.com/office/drawing/2014/main" id="{58FD968A-CD06-4884-97A4-70838D471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54" y="110655"/>
            <a:ext cx="4896804" cy="1653391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9CA891FC-8437-421D-84F9-1C8EB0FC67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81" y="1764046"/>
            <a:ext cx="2352675" cy="658957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4232D244-1B3F-48D6-B267-61E23919A549}"/>
              </a:ext>
            </a:extLst>
          </p:cNvPr>
          <p:cNvSpPr txBox="1"/>
          <p:nvPr/>
        </p:nvSpPr>
        <p:spPr>
          <a:xfrm>
            <a:off x="9645962" y="6272463"/>
            <a:ext cx="3274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highlight>
                  <a:srgbClr val="0000FF"/>
                </a:highlight>
                <a:latin typeface="Trebuchet MS" panose="020B0603020202020204" pitchFamily="34" charset="0"/>
              </a:rPr>
              <a:t>Nandi</a:t>
            </a:r>
            <a:r>
              <a:rPr lang="tr-TR" b="1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2017</a:t>
            </a:r>
          </a:p>
        </p:txBody>
      </p:sp>
      <p:graphicFrame>
        <p:nvGraphicFramePr>
          <p:cNvPr id="12" name="İçerik Yer Tutucusu 10">
            <a:extLst>
              <a:ext uri="{FF2B5EF4-FFF2-40B4-BE49-F238E27FC236}">
                <a16:creationId xmlns:a16="http://schemas.microsoft.com/office/drawing/2014/main" id="{D156DF03-A827-4810-8AB2-2185E6BBE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963038"/>
              </p:ext>
            </p:extLst>
          </p:nvPr>
        </p:nvGraphicFramePr>
        <p:xfrm>
          <a:off x="2315497" y="2682240"/>
          <a:ext cx="9526184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6684">
                  <a:extLst>
                    <a:ext uri="{9D8B030D-6E8A-4147-A177-3AD203B41FA5}">
                      <a16:colId xmlns:a16="http://schemas.microsoft.com/office/drawing/2014/main" val="319602867"/>
                    </a:ext>
                  </a:extLst>
                </a:gridCol>
                <a:gridCol w="2476500">
                  <a:extLst>
                    <a:ext uri="{9D8B030D-6E8A-4147-A177-3AD203B41FA5}">
                      <a16:colId xmlns:a16="http://schemas.microsoft.com/office/drawing/2014/main" val="807263946"/>
                    </a:ext>
                  </a:extLst>
                </a:gridCol>
                <a:gridCol w="3818514">
                  <a:extLst>
                    <a:ext uri="{9D8B030D-6E8A-4147-A177-3AD203B41FA5}">
                      <a16:colId xmlns:a16="http://schemas.microsoft.com/office/drawing/2014/main" val="769557770"/>
                    </a:ext>
                  </a:extLst>
                </a:gridCol>
                <a:gridCol w="1134486">
                  <a:extLst>
                    <a:ext uri="{9D8B030D-6E8A-4147-A177-3AD203B41FA5}">
                      <a16:colId xmlns:a16="http://schemas.microsoft.com/office/drawing/2014/main" val="360115315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tr-TR" sz="20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rebuchet MS" panose="020B0603020202020204" pitchFamily="34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3 SİKLUS IUI/COH</a:t>
                      </a: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(n=101)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 SİKLUS IVF</a:t>
                      </a:r>
                    </a:p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(n=106)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P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8852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SLBR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25%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31%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872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MPR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14%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8%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rebuchet MS" panose="020B0603020202020204" pitchFamily="34" charset="0"/>
                        </a:rPr>
                        <a:t>NS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0979870"/>
                  </a:ext>
                </a:extLst>
              </a:tr>
            </a:tbl>
          </a:graphicData>
        </a:graphic>
      </p:graphicFrame>
      <p:sp>
        <p:nvSpPr>
          <p:cNvPr id="5" name="Metin kutusu 4">
            <a:extLst>
              <a:ext uri="{FF2B5EF4-FFF2-40B4-BE49-F238E27FC236}">
                <a16:creationId xmlns:a16="http://schemas.microsoft.com/office/drawing/2014/main" id="{C223D429-1171-4A07-8484-833B6C9F57A8}"/>
              </a:ext>
            </a:extLst>
          </p:cNvPr>
          <p:cNvSpPr txBox="1"/>
          <p:nvPr/>
        </p:nvSpPr>
        <p:spPr>
          <a:xfrm>
            <a:off x="457201" y="5636028"/>
            <a:ext cx="1043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b="1" dirty="0">
                <a:highlight>
                  <a:srgbClr val="800080"/>
                </a:highlight>
                <a:latin typeface="Trebuchet MS" panose="020B0603020202020204" pitchFamily="34" charset="0"/>
              </a:rPr>
              <a:t>1 </a:t>
            </a:r>
            <a:r>
              <a:rPr lang="tr-TR" sz="2400" b="1" dirty="0" err="1">
                <a:highlight>
                  <a:srgbClr val="800080"/>
                </a:highlight>
                <a:latin typeface="Trebuchet MS" panose="020B0603020202020204" pitchFamily="34" charset="0"/>
              </a:rPr>
              <a:t>siklus</a:t>
            </a:r>
            <a:r>
              <a:rPr lang="tr-TR" sz="2400" b="1" dirty="0">
                <a:highlight>
                  <a:srgbClr val="800080"/>
                </a:highlight>
                <a:latin typeface="Trebuchet MS" panose="020B0603020202020204" pitchFamily="34" charset="0"/>
              </a:rPr>
              <a:t> IVF ile tekil canlı doğum oranı 3 </a:t>
            </a:r>
            <a:r>
              <a:rPr lang="tr-TR" sz="2400" b="1" dirty="0" err="1">
                <a:highlight>
                  <a:srgbClr val="800080"/>
                </a:highlight>
                <a:latin typeface="Trebuchet MS" panose="020B0603020202020204" pitchFamily="34" charset="0"/>
              </a:rPr>
              <a:t>siklus</a:t>
            </a:r>
            <a:r>
              <a:rPr lang="tr-TR" sz="2400" b="1" dirty="0">
                <a:highlight>
                  <a:srgbClr val="800080"/>
                </a:highlight>
                <a:latin typeface="Trebuchet MS" panose="020B0603020202020204" pitchFamily="34" charset="0"/>
              </a:rPr>
              <a:t> </a:t>
            </a:r>
            <a:r>
              <a:rPr lang="tr-TR" sz="2400" b="1" dirty="0" err="1">
                <a:highlight>
                  <a:srgbClr val="800080"/>
                </a:highlight>
                <a:latin typeface="Trebuchet MS" panose="020B0603020202020204" pitchFamily="34" charset="0"/>
              </a:rPr>
              <a:t>IUI+COH’dan</a:t>
            </a:r>
            <a:r>
              <a:rPr lang="tr-TR" sz="2400" b="1" dirty="0">
                <a:highlight>
                  <a:srgbClr val="800080"/>
                </a:highlight>
                <a:latin typeface="Trebuchet MS" panose="020B0603020202020204" pitchFamily="34" charset="0"/>
              </a:rPr>
              <a:t> farklı değil  </a:t>
            </a:r>
          </a:p>
        </p:txBody>
      </p:sp>
    </p:spTree>
    <p:extLst>
      <p:ext uri="{BB962C8B-B14F-4D97-AF65-F5344CB8AC3E}">
        <p14:creationId xmlns:p14="http://schemas.microsoft.com/office/powerpoint/2010/main" val="2953601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AEEA5120-4A3E-4AD7-B9AC-C1F6AA102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249548"/>
            <a:ext cx="9905998" cy="1478570"/>
          </a:xfrm>
        </p:spPr>
        <p:txBody>
          <a:bodyPr/>
          <a:lstStyle/>
          <a:p>
            <a:pPr algn="ctr"/>
            <a:r>
              <a:rPr lang="tr-TR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rPr>
              <a:t>EVRE I-II ENDOMETRİOSİS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E09B048-7E77-49D6-8FCC-14D6F4C1F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7139" y="1728118"/>
            <a:ext cx="9905999" cy="3541714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>
                <a:latin typeface="Trebuchet MS" panose="020B0603020202020204" pitchFamily="34" charset="0"/>
              </a:rPr>
              <a:t>3-6-12 AY EKSPEKTAN, SONRASINDA 3-4 SİKLUS OI/IUI, SONRASINDA IVF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3-6-12 AY EKSPEKTAN, SONRASINDA IVF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3-4 SİKLUS OI/IUI, SONRASINDA IVF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DİREKT IVF</a:t>
            </a:r>
          </a:p>
          <a:p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E69A9F28-BFC4-4CB4-A7F3-28C2255E7F90}"/>
              </a:ext>
            </a:extLst>
          </p:cNvPr>
          <p:cNvSpPr txBox="1"/>
          <p:nvPr/>
        </p:nvSpPr>
        <p:spPr>
          <a:xfrm>
            <a:off x="650872" y="5015492"/>
            <a:ext cx="113578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000" b="1" dirty="0">
                <a:highlight>
                  <a:srgbClr val="0000FF"/>
                </a:highlight>
                <a:latin typeface="Trebuchet MS" panose="020B0603020202020204" pitchFamily="34" charset="0"/>
              </a:rPr>
              <a:t>KARARI;</a:t>
            </a:r>
          </a:p>
          <a:p>
            <a:pPr algn="ctr"/>
            <a:r>
              <a:rPr lang="tr-TR" sz="2000" b="1" dirty="0">
                <a:highlight>
                  <a:srgbClr val="0000FF"/>
                </a:highlight>
                <a:latin typeface="Trebuchet MS" panose="020B0603020202020204" pitchFamily="34" charset="0"/>
              </a:rPr>
              <a:t> YAŞ, OVER REZERVİ, İNFERTİLİTE SÜRESİ, HASTANIN UYUMU GİBİ PROGNOSTİK FAKTÖRLERE GÖRE VERMEK UYGUN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E1000327-DE67-4E4F-99D6-F28A9E27B184}"/>
              </a:ext>
            </a:extLst>
          </p:cNvPr>
          <p:cNvSpPr txBox="1"/>
          <p:nvPr/>
        </p:nvSpPr>
        <p:spPr>
          <a:xfrm>
            <a:off x="8570422" y="6239120"/>
            <a:ext cx="2718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highlight>
                  <a:srgbClr val="0000FF"/>
                </a:highlight>
                <a:latin typeface="Trebuchet MS" panose="020B0603020202020204" pitchFamily="34" charset="0"/>
              </a:rPr>
              <a:t>Huang</a:t>
            </a:r>
            <a:r>
              <a:rPr lang="tr-TR" b="1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2015</a:t>
            </a:r>
          </a:p>
        </p:txBody>
      </p:sp>
    </p:spTree>
    <p:extLst>
      <p:ext uri="{BB962C8B-B14F-4D97-AF65-F5344CB8AC3E}">
        <p14:creationId xmlns:p14="http://schemas.microsoft.com/office/powerpoint/2010/main" val="918739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schemeClr val="bg2">
                <a:shade val="88000"/>
                <a:hueMod val="106000"/>
                <a:satMod val="140000"/>
                <a:lumMod val="54000"/>
              </a:schemeClr>
              <a:schemeClr val="bg2">
                <a:tint val="98000"/>
                <a:hueMod val="90000"/>
                <a:satMod val="150000"/>
                <a:lumMod val="160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6551C300-1D7A-46C3-9EF6-0EAC9B1E1F5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EC1EDC6-1B42-4FCD-BC53-B1D05BFF2E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33EFBCB-98A2-4F16-B3BB-BF9EC17846B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4" name="Rectangle 5">
                <a:extLst>
                  <a:ext uri="{FF2B5EF4-FFF2-40B4-BE49-F238E27FC236}">
                    <a16:creationId xmlns:a16="http://schemas.microsoft.com/office/drawing/2014/main" id="{B399E29C-9CF8-4BD1-8750-949BA21268E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6">
                <a:extLst>
                  <a:ext uri="{FF2B5EF4-FFF2-40B4-BE49-F238E27FC236}">
                    <a16:creationId xmlns:a16="http://schemas.microsoft.com/office/drawing/2014/main" id="{CB02DFF7-56DA-42B6-B49A-C8926B841AD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7">
                <a:extLst>
                  <a:ext uri="{FF2B5EF4-FFF2-40B4-BE49-F238E27FC236}">
                    <a16:creationId xmlns:a16="http://schemas.microsoft.com/office/drawing/2014/main" id="{07F77B45-21CD-43DB-AD58-24F8145021B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8">
                <a:extLst>
                  <a:ext uri="{FF2B5EF4-FFF2-40B4-BE49-F238E27FC236}">
                    <a16:creationId xmlns:a16="http://schemas.microsoft.com/office/drawing/2014/main" id="{F0151C40-12A4-4A09-A8B6-179A062EF64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9">
                <a:extLst>
                  <a:ext uri="{FF2B5EF4-FFF2-40B4-BE49-F238E27FC236}">
                    <a16:creationId xmlns:a16="http://schemas.microsoft.com/office/drawing/2014/main" id="{F0146EA7-EB82-410D-A6ED-7C10C525ADC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0">
                <a:extLst>
                  <a:ext uri="{FF2B5EF4-FFF2-40B4-BE49-F238E27FC236}">
                    <a16:creationId xmlns:a16="http://schemas.microsoft.com/office/drawing/2014/main" id="{20DD5C02-0C86-4FA9-B82A-254EF58D376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1">
                <a:extLst>
                  <a:ext uri="{FF2B5EF4-FFF2-40B4-BE49-F238E27FC236}">
                    <a16:creationId xmlns:a16="http://schemas.microsoft.com/office/drawing/2014/main" id="{19ED9FD5-1147-400A-8A32-82A74F7AD8F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2">
                <a:extLst>
                  <a:ext uri="{FF2B5EF4-FFF2-40B4-BE49-F238E27FC236}">
                    <a16:creationId xmlns:a16="http://schemas.microsoft.com/office/drawing/2014/main" id="{E79E6A0D-4D79-4788-8769-B989488019F4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Freeform 13">
                <a:extLst>
                  <a:ext uri="{FF2B5EF4-FFF2-40B4-BE49-F238E27FC236}">
                    <a16:creationId xmlns:a16="http://schemas.microsoft.com/office/drawing/2014/main" id="{A6F42038-BF59-409A-902B-AD7799149A2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3" name="Freeform 14">
                <a:extLst>
                  <a:ext uri="{FF2B5EF4-FFF2-40B4-BE49-F238E27FC236}">
                    <a16:creationId xmlns:a16="http://schemas.microsoft.com/office/drawing/2014/main" id="{D8B0BD48-5982-4C95-A7C8-E0D230645382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5">
                <a:extLst>
                  <a:ext uri="{FF2B5EF4-FFF2-40B4-BE49-F238E27FC236}">
                    <a16:creationId xmlns:a16="http://schemas.microsoft.com/office/drawing/2014/main" id="{F6C539D3-C6BD-4FB0-AA91-5AF1BF14C5F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Line 16">
                <a:extLst>
                  <a:ext uri="{FF2B5EF4-FFF2-40B4-BE49-F238E27FC236}">
                    <a16:creationId xmlns:a16="http://schemas.microsoft.com/office/drawing/2014/main" id="{34F70AD6-B8F4-4F9D-8593-D4047107BD9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ChangeShapeType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6" name="Freeform 17">
                <a:extLst>
                  <a:ext uri="{FF2B5EF4-FFF2-40B4-BE49-F238E27FC236}">
                    <a16:creationId xmlns:a16="http://schemas.microsoft.com/office/drawing/2014/main" id="{51EAB0E0-5DE2-4906-80B0-211A6247897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Freeform 18">
                <a:extLst>
                  <a:ext uri="{FF2B5EF4-FFF2-40B4-BE49-F238E27FC236}">
                    <a16:creationId xmlns:a16="http://schemas.microsoft.com/office/drawing/2014/main" id="{38E8B65E-526B-458D-85A5-21C0A1A74FE3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19">
                <a:extLst>
                  <a:ext uri="{FF2B5EF4-FFF2-40B4-BE49-F238E27FC236}">
                    <a16:creationId xmlns:a16="http://schemas.microsoft.com/office/drawing/2014/main" id="{CCE331A2-5388-42F4-A175-69310C1BEF5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0">
                <a:extLst>
                  <a:ext uri="{FF2B5EF4-FFF2-40B4-BE49-F238E27FC236}">
                    <a16:creationId xmlns:a16="http://schemas.microsoft.com/office/drawing/2014/main" id="{4E758D69-ACA2-4888-84BB-B05B1FAF2AE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Rectangle 21">
                <a:extLst>
                  <a:ext uri="{FF2B5EF4-FFF2-40B4-BE49-F238E27FC236}">
                    <a16:creationId xmlns:a16="http://schemas.microsoft.com/office/drawing/2014/main" id="{078AAA22-796B-4F0E-85DA-B8B0E81115A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2">
                <a:extLst>
                  <a:ext uri="{FF2B5EF4-FFF2-40B4-BE49-F238E27FC236}">
                    <a16:creationId xmlns:a16="http://schemas.microsoft.com/office/drawing/2014/main" id="{D1254A9A-3E31-4A25-9A91-F9BC6CF6A35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3">
                <a:extLst>
                  <a:ext uri="{FF2B5EF4-FFF2-40B4-BE49-F238E27FC236}">
                    <a16:creationId xmlns:a16="http://schemas.microsoft.com/office/drawing/2014/main" id="{18CADB3C-936C-476A-A261-28DD5ABA734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4">
                <a:extLst>
                  <a:ext uri="{FF2B5EF4-FFF2-40B4-BE49-F238E27FC236}">
                    <a16:creationId xmlns:a16="http://schemas.microsoft.com/office/drawing/2014/main" id="{771961D1-28D7-4CC1-A720-2933E8B9135C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5">
                <a:extLst>
                  <a:ext uri="{FF2B5EF4-FFF2-40B4-BE49-F238E27FC236}">
                    <a16:creationId xmlns:a16="http://schemas.microsoft.com/office/drawing/2014/main" id="{E7B8B616-B89E-4A1C-98DE-13B8B939477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6">
                <a:extLst>
                  <a:ext uri="{FF2B5EF4-FFF2-40B4-BE49-F238E27FC236}">
                    <a16:creationId xmlns:a16="http://schemas.microsoft.com/office/drawing/2014/main" id="{5D6CC1A1-D003-44BA-87E4-B3A7F3D30045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27">
                <a:extLst>
                  <a:ext uri="{FF2B5EF4-FFF2-40B4-BE49-F238E27FC236}">
                    <a16:creationId xmlns:a16="http://schemas.microsoft.com/office/drawing/2014/main" id="{FF32749B-B34C-4FCB-A33A-0478844A93A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28">
                <a:extLst>
                  <a:ext uri="{FF2B5EF4-FFF2-40B4-BE49-F238E27FC236}">
                    <a16:creationId xmlns:a16="http://schemas.microsoft.com/office/drawing/2014/main" id="{4455F261-AC57-4085-8989-4DBED747F15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8" name="Freeform 29">
                <a:extLst>
                  <a:ext uri="{FF2B5EF4-FFF2-40B4-BE49-F238E27FC236}">
                    <a16:creationId xmlns:a16="http://schemas.microsoft.com/office/drawing/2014/main" id="{57CEA90D-DB58-4EC0-A55C-15FAF59E046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9" name="Freeform 30">
                <a:extLst>
                  <a:ext uri="{FF2B5EF4-FFF2-40B4-BE49-F238E27FC236}">
                    <a16:creationId xmlns:a16="http://schemas.microsoft.com/office/drawing/2014/main" id="{66BBB005-2E38-496A-A46C-FD2B0605C16B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50" name="Freeform 31">
                <a:extLst>
                  <a:ext uri="{FF2B5EF4-FFF2-40B4-BE49-F238E27FC236}">
                    <a16:creationId xmlns:a16="http://schemas.microsoft.com/office/drawing/2014/main" id="{E1A7618C-DE9D-401A-AD7A-784F19DA856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E441C57-A0CF-4D49-9609-55CB4646BD6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4" name="Freeform 32">
                <a:extLst>
                  <a:ext uri="{FF2B5EF4-FFF2-40B4-BE49-F238E27FC236}">
                    <a16:creationId xmlns:a16="http://schemas.microsoft.com/office/drawing/2014/main" id="{2D3240AD-75B9-452B-9967-D05B40DE5FB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3">
                <a:extLst>
                  <a:ext uri="{FF2B5EF4-FFF2-40B4-BE49-F238E27FC236}">
                    <a16:creationId xmlns:a16="http://schemas.microsoft.com/office/drawing/2014/main" id="{6A557EE5-4777-4655-A433-05006D84104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4">
                <a:extLst>
                  <a:ext uri="{FF2B5EF4-FFF2-40B4-BE49-F238E27FC236}">
                    <a16:creationId xmlns:a16="http://schemas.microsoft.com/office/drawing/2014/main" id="{6B721B6E-8FF2-470B-A180-C594E82718E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5">
                <a:extLst>
                  <a:ext uri="{FF2B5EF4-FFF2-40B4-BE49-F238E27FC236}">
                    <a16:creationId xmlns:a16="http://schemas.microsoft.com/office/drawing/2014/main" id="{23E045A6-2D54-488D-B5F0-688518430889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6">
                <a:extLst>
                  <a:ext uri="{FF2B5EF4-FFF2-40B4-BE49-F238E27FC236}">
                    <a16:creationId xmlns:a16="http://schemas.microsoft.com/office/drawing/2014/main" id="{2A4F07ED-57C7-4FF7-ABF8-793FC03A2470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37">
                <a:extLst>
                  <a:ext uri="{FF2B5EF4-FFF2-40B4-BE49-F238E27FC236}">
                    <a16:creationId xmlns:a16="http://schemas.microsoft.com/office/drawing/2014/main" id="{8829D0E6-D04F-4297-A784-6837F13ECABA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Freeform 38">
                <a:extLst>
                  <a:ext uri="{FF2B5EF4-FFF2-40B4-BE49-F238E27FC236}">
                    <a16:creationId xmlns:a16="http://schemas.microsoft.com/office/drawing/2014/main" id="{9477D3D3-AA00-446F-B05D-EBBA25D3C98D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1" name="Freeform 39">
                <a:extLst>
                  <a:ext uri="{FF2B5EF4-FFF2-40B4-BE49-F238E27FC236}">
                    <a16:creationId xmlns:a16="http://schemas.microsoft.com/office/drawing/2014/main" id="{5AC450AD-A350-42FA-B7EA-103D4416B467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40">
                <a:extLst>
                  <a:ext uri="{FF2B5EF4-FFF2-40B4-BE49-F238E27FC236}">
                    <a16:creationId xmlns:a16="http://schemas.microsoft.com/office/drawing/2014/main" id="{A10F783A-EC27-47BE-A21D-3531A036FA6F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EditPoint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Rectangle 41">
                <a:extLst>
                  <a:ext uri="{FF2B5EF4-FFF2-40B4-BE49-F238E27FC236}">
                    <a16:creationId xmlns:a16="http://schemas.microsoft.com/office/drawing/2014/main" id="{A2CBE444-D00C-4C80-9F29-42A250C500B8}"/>
                  </a:ext>
                  <a:ext uri="{C183D7F6-B498-43B3-948B-1728B52AA6E4}">
                    <adec:decorative xmlns="" xmlns:adec="http://schemas.microsoft.com/office/drawing/2017/decorative" val="1"/>
                  </a:ext>
                </a:extLst>
              </p:cNvPr>
              <p:cNvSpPr>
                <a:spLocks noChangeArrowheads="1"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:p14="http://schemas.microsoft.com/office/powerpoint/2010/main" xmlns:a16="http://schemas.microsoft.com/office/drawing/2014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pic>
        <p:nvPicPr>
          <p:cNvPr id="52" name="Picture 2">
            <a:extLst>
              <a:ext uri="{FF2B5EF4-FFF2-40B4-BE49-F238E27FC236}">
                <a16:creationId xmlns:a16="http://schemas.microsoft.com/office/drawing/2014/main" id="{E3E5A37D-F1C4-4145-9085-A0A5A9951D8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14="http://schemas.microsoft.com/office/powerpoint/2010/main" xmlns:a16="http://schemas.microsoft.com/office/drawing/2014/main" xmlns="">
                <a:solidFill>
                  <a:srgbClr val="FFFFFF"/>
                </a:solidFill>
              </a14:hiddenFill>
            </a:ext>
          </a:extLst>
        </p:spPr>
      </p:pic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392C7167-368D-444E-9E47-2E8891515B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 Diagonal Corner Rectangle 6">
            <a:extLst>
              <a:ext uri="{FF2B5EF4-FFF2-40B4-BE49-F238E27FC236}">
                <a16:creationId xmlns:a16="http://schemas.microsoft.com/office/drawing/2014/main" id="{F2748E73-80C5-425F-913B-7742A712C5B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011680" y="808057"/>
            <a:ext cx="9370695" cy="5234394"/>
          </a:xfrm>
          <a:prstGeom prst="round2DiagRect">
            <a:avLst>
              <a:gd name="adj1" fmla="val 6185"/>
              <a:gd name="adj2" fmla="val 0"/>
            </a:avLst>
          </a:prstGeom>
          <a:solidFill>
            <a:srgbClr val="FFFFFF"/>
          </a:solidFill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C8459A0-4A67-4667-8375-3C1891D63CC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2281238" cy="5289551"/>
            <a:chOff x="0" y="-1"/>
            <a:chExt cx="2281238" cy="5289551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504FC121-DD1C-42A3-8F46-7B66D4FB2D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09675" y="4762"/>
              <a:ext cx="23813" cy="2181225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0" name="Freeform 6">
              <a:extLst>
                <a:ext uri="{FF2B5EF4-FFF2-40B4-BE49-F238E27FC236}">
                  <a16:creationId xmlns:a16="http://schemas.microsoft.com/office/drawing/2014/main" id="{F347BD5B-E7F7-42FE-8415-821E0F5D505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3" y="2176462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DBF7E89B-D667-41E9-B91C-82C84F775B5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3950" y="4021137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384697C2-C67C-40B8-8AB5-64BA0855BA0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14338" y="9524"/>
              <a:ext cx="28575" cy="4481513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3" name="Freeform 9">
              <a:extLst>
                <a:ext uri="{FF2B5EF4-FFF2-40B4-BE49-F238E27FC236}">
                  <a16:creationId xmlns:a16="http://schemas.microsoft.com/office/drawing/2014/main" id="{62248432-9BC6-49AA-8170-93E7B544A3D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5" y="4481512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10">
              <a:extLst>
                <a:ext uri="{FF2B5EF4-FFF2-40B4-BE49-F238E27FC236}">
                  <a16:creationId xmlns:a16="http://schemas.microsoft.com/office/drawing/2014/main" id="{AB1EC22E-A4E2-40C5-822E-C44162C19D1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90500" y="9524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11">
              <a:extLst>
                <a:ext uri="{FF2B5EF4-FFF2-40B4-BE49-F238E27FC236}">
                  <a16:creationId xmlns:a16="http://schemas.microsoft.com/office/drawing/2014/main" id="{0FB86F8F-0996-471C-B2CB-EA73B713BC6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90638" y="14287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6" name="Freeform 12">
              <a:extLst>
                <a:ext uri="{FF2B5EF4-FFF2-40B4-BE49-F238E27FC236}">
                  <a16:creationId xmlns:a16="http://schemas.microsoft.com/office/drawing/2014/main" id="{68558584-C3BC-439A-94D0-AC7258BBCBF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00200" y="1801812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7" name="Freeform 13">
              <a:extLst>
                <a:ext uri="{FF2B5EF4-FFF2-40B4-BE49-F238E27FC236}">
                  <a16:creationId xmlns:a16="http://schemas.microsoft.com/office/drawing/2014/main" id="{61C9978A-EC3E-429A-A984-A054F606074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81125" y="9524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8" name="Freeform 14">
              <a:extLst>
                <a:ext uri="{FF2B5EF4-FFF2-40B4-BE49-F238E27FC236}">
                  <a16:creationId xmlns:a16="http://schemas.microsoft.com/office/drawing/2014/main" id="{D4899F73-4FB6-4D9D-B775-C922AD2FE17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43063" y="-1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15">
              <a:extLst>
                <a:ext uri="{FF2B5EF4-FFF2-40B4-BE49-F238E27FC236}">
                  <a16:creationId xmlns:a16="http://schemas.microsoft.com/office/drawing/2014/main" id="{4FC63266-65BB-4ED1-BF70-4B6426F37A9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1420812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Freeform 16">
              <a:extLst>
                <a:ext uri="{FF2B5EF4-FFF2-40B4-BE49-F238E27FC236}">
                  <a16:creationId xmlns:a16="http://schemas.microsoft.com/office/drawing/2014/main" id="{FAADEE34-87D6-49F7-BD7C-6E9B4A15C20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85925" y="903287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1" name="Freeform 17">
              <a:extLst>
                <a:ext uri="{FF2B5EF4-FFF2-40B4-BE49-F238E27FC236}">
                  <a16:creationId xmlns:a16="http://schemas.microsoft.com/office/drawing/2014/main" id="{EEF15212-62A9-4C7D-8E44-A8EE702C294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743075" y="4762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8">
              <a:extLst>
                <a:ext uri="{FF2B5EF4-FFF2-40B4-BE49-F238E27FC236}">
                  <a16:creationId xmlns:a16="http://schemas.microsoft.com/office/drawing/2014/main" id="{AA9CD605-9A47-422D-B59B-EF520819CA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119313" y="488949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9">
              <a:extLst>
                <a:ext uri="{FF2B5EF4-FFF2-40B4-BE49-F238E27FC236}">
                  <a16:creationId xmlns:a16="http://schemas.microsoft.com/office/drawing/2014/main" id="{84697520-ED42-45DF-808D-08406E6D717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00" y="4762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20">
              <a:extLst>
                <a:ext uri="{FF2B5EF4-FFF2-40B4-BE49-F238E27FC236}">
                  <a16:creationId xmlns:a16="http://schemas.microsoft.com/office/drawing/2014/main" id="{5B77A4A4-2564-4FCD-AAB6-EF5928FC041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66775" y="903287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21">
              <a:extLst>
                <a:ext uri="{FF2B5EF4-FFF2-40B4-BE49-F238E27FC236}">
                  <a16:creationId xmlns:a16="http://schemas.microsoft.com/office/drawing/2014/main" id="{FBA27082-4F5A-4B4B-9E9F-08D99C377CA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90588" y="1554162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24">
              <a:extLst>
                <a:ext uri="{FF2B5EF4-FFF2-40B4-BE49-F238E27FC236}">
                  <a16:creationId xmlns:a16="http://schemas.microsoft.com/office/drawing/2014/main" id="{F9FB517D-15AF-4171-A924-F788CCD86DE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903287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25">
              <a:extLst>
                <a:ext uri="{FF2B5EF4-FFF2-40B4-BE49-F238E27FC236}">
                  <a16:creationId xmlns:a16="http://schemas.microsoft.com/office/drawing/2014/main" id="{5A4DA561-E7F6-472E-BFF7-56F5699D0A7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3897312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4116AD74-7050-406D-B9C6-0E093DE25D3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4149724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27">
              <a:extLst>
                <a:ext uri="{FF2B5EF4-FFF2-40B4-BE49-F238E27FC236}">
                  <a16:creationId xmlns:a16="http://schemas.microsoft.com/office/drawing/2014/main" id="{39704B7F-8302-4393-87BA-5FE1F1D53E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0" y="1644649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327F5C12-23E8-4541-978B-A3FFC6C3830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675" y="1468437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29">
              <a:extLst>
                <a:ext uri="{FF2B5EF4-FFF2-40B4-BE49-F238E27FC236}">
                  <a16:creationId xmlns:a16="http://schemas.microsoft.com/office/drawing/2014/main" id="{457E0D75-3FEF-4F4D-B77A-61B2EE068F4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5325" y="4762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36">
              <a:extLst>
                <a:ext uri="{FF2B5EF4-FFF2-40B4-BE49-F238E27FC236}">
                  <a16:creationId xmlns:a16="http://schemas.microsoft.com/office/drawing/2014/main" id="{1771F493-916F-4369-AB59-3959D6FFE70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14413" y="1801812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37">
              <a:extLst>
                <a:ext uri="{FF2B5EF4-FFF2-40B4-BE49-F238E27FC236}">
                  <a16:creationId xmlns:a16="http://schemas.microsoft.com/office/drawing/2014/main" id="{C3BC1B88-E51E-4022-866F-91F3DA2F718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38213" y="2547937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38">
              <a:extLst>
                <a:ext uri="{FF2B5EF4-FFF2-40B4-BE49-F238E27FC236}">
                  <a16:creationId xmlns:a16="http://schemas.microsoft.com/office/drawing/2014/main" id="{AA772B23-B946-4213-92DD-12C4DAEBC60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5313" y="4762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39">
              <a:extLst>
                <a:ext uri="{FF2B5EF4-FFF2-40B4-BE49-F238E27FC236}">
                  <a16:creationId xmlns:a16="http://schemas.microsoft.com/office/drawing/2014/main" id="{82847A30-DCA3-4885-8D66-D63513983DD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23963" y="1382712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40">
              <a:extLst>
                <a:ext uri="{FF2B5EF4-FFF2-40B4-BE49-F238E27FC236}">
                  <a16:creationId xmlns:a16="http://schemas.microsoft.com/office/drawing/2014/main" id="{DFF0EA02-510D-4D5F-89CE-440F3470059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0163" y="1849437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41">
              <a:extLst>
                <a:ext uri="{FF2B5EF4-FFF2-40B4-BE49-F238E27FC236}">
                  <a16:creationId xmlns:a16="http://schemas.microsoft.com/office/drawing/2014/main" id="{095A6A1F-4881-4C5A-931E-BB6A7786C38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0988" y="3417887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42">
              <a:extLst>
                <a:ext uri="{FF2B5EF4-FFF2-40B4-BE49-F238E27FC236}">
                  <a16:creationId xmlns:a16="http://schemas.microsoft.com/office/drawing/2014/main" id="{92BA463E-7556-418B-A878-F7672ECA04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38125" y="3883024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Freeform 43">
              <a:extLst>
                <a:ext uri="{FF2B5EF4-FFF2-40B4-BE49-F238E27FC236}">
                  <a16:creationId xmlns:a16="http://schemas.microsoft.com/office/drawing/2014/main" id="{19E413E4-DE86-45D9-9F12-DE8751C9851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2166937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6" name="Freeform 44">
              <a:extLst>
                <a:ext uri="{FF2B5EF4-FFF2-40B4-BE49-F238E27FC236}">
                  <a16:creationId xmlns:a16="http://schemas.microsoft.com/office/drawing/2014/main" id="{99DD4B37-45ED-49ED-A184-E756E5375E1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8" y="2066924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57">
              <a:extLst>
                <a:ext uri="{FF2B5EF4-FFF2-40B4-BE49-F238E27FC236}">
                  <a16:creationId xmlns:a16="http://schemas.microsoft.com/office/drawing/2014/main" id="{8F64D9A0-F049-4558-81E6-A56D963847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4825" y="9524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58">
              <a:extLst>
                <a:ext uri="{FF2B5EF4-FFF2-40B4-BE49-F238E27FC236}">
                  <a16:creationId xmlns:a16="http://schemas.microsoft.com/office/drawing/2014/main" id="{07949EC0-5240-45A7-A771-003EF95D362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33413" y="5103812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:p14="http://schemas.microsoft.com/office/powerpoint/2010/main" xmlns:a16="http://schemas.microsoft.com/office/drawing/2014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pic>
        <p:nvPicPr>
          <p:cNvPr id="4" name="Resim 3">
            <a:extLst>
              <a:ext uri="{FF2B5EF4-FFF2-40B4-BE49-F238E27FC236}">
                <a16:creationId xmlns:a16="http://schemas.microsoft.com/office/drawing/2014/main" id="{84A7CFA0-866C-4B3C-91D7-B0ADF84D6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75" b="2"/>
          <a:stretch/>
        </p:blipFill>
        <p:spPr>
          <a:xfrm rot="21600000">
            <a:off x="2006600" y="798533"/>
            <a:ext cx="9424987" cy="5251409"/>
          </a:xfrm>
          <a:prstGeom prst="rect">
            <a:avLst/>
          </a:prstGeom>
        </p:spPr>
      </p:pic>
      <p:sp>
        <p:nvSpPr>
          <p:cNvPr id="3" name="Metin kutusu 2">
            <a:extLst>
              <a:ext uri="{FF2B5EF4-FFF2-40B4-BE49-F238E27FC236}">
                <a16:creationId xmlns:a16="http://schemas.microsoft.com/office/drawing/2014/main" id="{B8FBEB7D-8AC0-4B50-8F1A-0746DD4900BF}"/>
              </a:ext>
            </a:extLst>
          </p:cNvPr>
          <p:cNvSpPr txBox="1"/>
          <p:nvPr/>
        </p:nvSpPr>
        <p:spPr>
          <a:xfrm>
            <a:off x="2006599" y="4748981"/>
            <a:ext cx="9305926" cy="945382"/>
          </a:xfrm>
          <a:prstGeom prst="rect">
            <a:avLst/>
          </a:prstGeom>
          <a:solidFill>
            <a:srgbClr val="FF0000">
              <a:alpha val="15000"/>
            </a:srgbClr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174087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E73CE4C-E257-444F-8BE1-BBC05B5DC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69" y="43785"/>
            <a:ext cx="10515600" cy="1325563"/>
          </a:xfrm>
        </p:spPr>
        <p:txBody>
          <a:bodyPr/>
          <a:lstStyle/>
          <a:p>
            <a:r>
              <a:rPr lang="tr-TR" b="1" dirty="0">
                <a:latin typeface="Trebuchet MS" panose="020B0603020202020204" pitchFamily="34" charset="0"/>
              </a:rPr>
              <a:t>DOR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/</a:t>
            </a:r>
            <a:r>
              <a:rPr lang="tr-TR" b="1" dirty="0" err="1">
                <a:latin typeface="Trebuchet MS" panose="020B0603020202020204" pitchFamily="34" charset="0"/>
              </a:rPr>
              <a:t>or</a:t>
            </a:r>
            <a:r>
              <a:rPr lang="tr-TR" b="1" dirty="0">
                <a:latin typeface="Trebuchet MS" panose="020B0603020202020204" pitchFamily="34" charset="0"/>
              </a:rPr>
              <a:t> İLERİ MATERNAL YAŞ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FA3580C-6194-4D2E-8698-59AF3F971C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3207" y="2835040"/>
            <a:ext cx="10586884" cy="1187919"/>
          </a:xfrm>
        </p:spPr>
        <p:txBody>
          <a:bodyPr>
            <a:normAutofit/>
          </a:bodyPr>
          <a:lstStyle/>
          <a:p>
            <a:r>
              <a:rPr lang="tr-TR" dirty="0">
                <a:latin typeface="Trebuchet MS" panose="020B0603020202020204" pitchFamily="34" charset="0"/>
              </a:rPr>
              <a:t>CC faydasız; FSH/IUI %5 LBR</a:t>
            </a:r>
          </a:p>
          <a:p>
            <a:r>
              <a:rPr lang="tr-TR" dirty="0">
                <a:latin typeface="Trebuchet MS" panose="020B0603020202020204" pitchFamily="34" charset="0"/>
              </a:rPr>
              <a:t>40-41 YAŞ SONRASI IVF</a:t>
            </a:r>
          </a:p>
          <a:p>
            <a:endParaRPr lang="tr-TR" dirty="0"/>
          </a:p>
          <a:p>
            <a:endParaRPr lang="tr-TR" dirty="0"/>
          </a:p>
          <a:p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E54CA33B-135C-4791-A91B-A3A395F977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51" y="1170910"/>
            <a:ext cx="11816236" cy="1473967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05B0B72B-9C68-4949-8228-FFEFFE6F9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51" y="4213122"/>
            <a:ext cx="11587636" cy="1473969"/>
          </a:xfrm>
          <a:prstGeom prst="rect">
            <a:avLst/>
          </a:prstGeom>
        </p:spPr>
      </p:pic>
      <p:sp>
        <p:nvSpPr>
          <p:cNvPr id="6" name="Metin kutusu 5">
            <a:extLst>
              <a:ext uri="{FF2B5EF4-FFF2-40B4-BE49-F238E27FC236}">
                <a16:creationId xmlns:a16="http://schemas.microsoft.com/office/drawing/2014/main" id="{5232675C-B7F8-405F-BD02-7608C530AB1D}"/>
              </a:ext>
            </a:extLst>
          </p:cNvPr>
          <p:cNvSpPr txBox="1"/>
          <p:nvPr/>
        </p:nvSpPr>
        <p:spPr>
          <a:xfrm>
            <a:off x="2303207" y="5859653"/>
            <a:ext cx="69219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>
                <a:latin typeface="Trebuchet MS" panose="020B0603020202020204" pitchFamily="34" charset="0"/>
              </a:rPr>
              <a:t>CC etkisiz; FSH/IUI %2.6; IVF %16.9 PR</a:t>
            </a:r>
          </a:p>
        </p:txBody>
      </p:sp>
    </p:spTree>
    <p:extLst>
      <p:ext uri="{BB962C8B-B14F-4D97-AF65-F5344CB8AC3E}">
        <p14:creationId xmlns:p14="http://schemas.microsoft.com/office/powerpoint/2010/main" val="23406171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AE5A5F3-6324-4E62-B056-9A1EE9C35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5776" y="1713137"/>
            <a:ext cx="9905999" cy="4459843"/>
          </a:xfrm>
        </p:spPr>
        <p:txBody>
          <a:bodyPr>
            <a:normAutofit lnSpcReduction="10000"/>
          </a:bodyPr>
          <a:lstStyle/>
          <a:p>
            <a:r>
              <a:rPr lang="tr-TR" b="1" dirty="0">
                <a:latin typeface="Trebuchet MS" panose="020B0603020202020204" pitchFamily="34" charset="0"/>
              </a:rPr>
              <a:t>38-42 yaş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&gt;6 AY UEI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RCT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İKİŞER SİKLUS CC/IUI vs. FSH/IUI vs. IVF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CPR 21.6% vs. 17.3% vs. 49%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Canlı doğumların %84 IVF ile 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Hemen IVF istemeyenlerde CC/IUI tercih et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38 YAŞ VE ÜSTÜ KADINLARDA EN BAŞARILI TEDAVİ HEMEN IVF </a:t>
            </a:r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5896908A-B00C-4A77-B162-5F5BACE945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817" y="242636"/>
            <a:ext cx="7658100" cy="1276350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FAF2F22C-71DB-4070-9342-3EB23985A66E}"/>
              </a:ext>
            </a:extLst>
          </p:cNvPr>
          <p:cNvSpPr txBox="1"/>
          <p:nvPr/>
        </p:nvSpPr>
        <p:spPr>
          <a:xfrm>
            <a:off x="8330961" y="6210631"/>
            <a:ext cx="2934393" cy="382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 err="1">
                <a:highlight>
                  <a:srgbClr val="0000FF"/>
                </a:highlight>
                <a:latin typeface="Trebuchet MS" panose="020B0603020202020204" pitchFamily="34" charset="0"/>
              </a:rPr>
              <a:t>Goldman</a:t>
            </a:r>
            <a:r>
              <a:rPr lang="tr-TR" b="1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2014</a:t>
            </a:r>
          </a:p>
        </p:txBody>
      </p:sp>
      <p:pic>
        <p:nvPicPr>
          <p:cNvPr id="9" name="Resim 8">
            <a:extLst>
              <a:ext uri="{FF2B5EF4-FFF2-40B4-BE49-F238E27FC236}">
                <a16:creationId xmlns:a16="http://schemas.microsoft.com/office/drawing/2014/main" id="{22BF38AC-6E68-4881-A55A-B4499ED7D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510" y="1130900"/>
            <a:ext cx="2352675" cy="65895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6F5F614F-2654-49C4-A601-079FB3629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379" y="2000250"/>
            <a:ext cx="529590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655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5E60CF1F-B47D-4DA4-9AC6-83FC6DCAB7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2960" y="115529"/>
            <a:ext cx="2937689" cy="3431581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105BEB84-6B99-4D92-B908-F447847D61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878" y="115529"/>
            <a:ext cx="8033064" cy="2214716"/>
          </a:xfrm>
          <a:prstGeom prst="rect">
            <a:avLst/>
          </a:prstGeom>
        </p:spPr>
      </p:pic>
      <p:sp>
        <p:nvSpPr>
          <p:cNvPr id="4" name="Metin kutusu 3">
            <a:extLst>
              <a:ext uri="{FF2B5EF4-FFF2-40B4-BE49-F238E27FC236}">
                <a16:creationId xmlns:a16="http://schemas.microsoft.com/office/drawing/2014/main" id="{23694C9C-309D-46B7-8722-0B5228798534}"/>
              </a:ext>
            </a:extLst>
          </p:cNvPr>
          <p:cNvSpPr txBox="1"/>
          <p:nvPr/>
        </p:nvSpPr>
        <p:spPr>
          <a:xfrm>
            <a:off x="1297858" y="2551837"/>
            <a:ext cx="73938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b="1" dirty="0">
                <a:latin typeface="Trebuchet MS" panose="020B0603020202020204" pitchFamily="34" charset="0"/>
              </a:rPr>
              <a:t>3 CYCLE IVF-SET vs. 6 CYCLE IVF-MNC vs. 6 CYCLE IUI-COH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7000 € vs. 8000€ vs. 5000 €; </a:t>
            </a:r>
            <a:r>
              <a:rPr lang="tr-TR" b="1" dirty="0" err="1">
                <a:latin typeface="Trebuchet MS" panose="020B0603020202020204" pitchFamily="34" charset="0"/>
              </a:rPr>
              <a:t>significant</a:t>
            </a:r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LBR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OPR </a:t>
            </a:r>
            <a:r>
              <a:rPr lang="tr-TR" b="1" dirty="0" err="1">
                <a:latin typeface="Trebuchet MS" panose="020B0603020202020204" pitchFamily="34" charset="0"/>
              </a:rPr>
              <a:t>nonsignificant</a:t>
            </a:r>
            <a:r>
              <a:rPr lang="tr-TR" b="1" dirty="0">
                <a:latin typeface="Trebuchet MS" panose="020B0603020202020204" pitchFamily="34" charset="0"/>
              </a:rPr>
              <a:t> (59% vs. 51% vs. 56%) 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Time </a:t>
            </a:r>
            <a:r>
              <a:rPr lang="tr-TR" b="1" dirty="0" err="1">
                <a:latin typeface="Trebuchet MS" panose="020B0603020202020204" pitchFamily="34" charset="0"/>
              </a:rPr>
              <a:t>to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Px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similar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</a:p>
          <a:p>
            <a:endParaRPr lang="tr-TR" dirty="0"/>
          </a:p>
          <a:p>
            <a:endParaRPr lang="tr-TR" dirty="0"/>
          </a:p>
        </p:txBody>
      </p:sp>
      <p:pic>
        <p:nvPicPr>
          <p:cNvPr id="6" name="Resim 5">
            <a:extLst>
              <a:ext uri="{FF2B5EF4-FFF2-40B4-BE49-F238E27FC236}">
                <a16:creationId xmlns:a16="http://schemas.microsoft.com/office/drawing/2014/main" id="{BCBA4414-88DA-4DF1-BF45-FDC2B3CC06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11" y="3928903"/>
            <a:ext cx="9950245" cy="265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726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8592B6FA-8933-4CD3-B314-BD82DB69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614" y="197099"/>
            <a:ext cx="10681651" cy="1478570"/>
          </a:xfrm>
        </p:spPr>
        <p:txBody>
          <a:bodyPr/>
          <a:lstStyle/>
          <a:p>
            <a:pPr algn="ctr"/>
            <a:r>
              <a:rPr lang="tr-TR" b="1" dirty="0">
                <a:latin typeface="Trebuchet MS" panose="020B0603020202020204" pitchFamily="34" charset="0"/>
              </a:rPr>
              <a:t>AÇIKLANAMAYAN İNFERTİLİTE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1755EA3-7C1B-4FF0-BAFE-6AC74662D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73141"/>
            <a:ext cx="11277600" cy="4707172"/>
          </a:xfrm>
        </p:spPr>
        <p:txBody>
          <a:bodyPr>
            <a:normAutofit fontScale="92500"/>
          </a:bodyPr>
          <a:lstStyle/>
          <a:p>
            <a:r>
              <a:rPr lang="tr-TR" b="1" dirty="0" err="1">
                <a:latin typeface="Trebuchet MS" panose="020B0603020202020204" pitchFamily="34" charset="0"/>
              </a:rPr>
              <a:t>İnfertility</a:t>
            </a:r>
            <a:r>
              <a:rPr lang="tr-TR" b="1" dirty="0">
                <a:latin typeface="Trebuchet MS" panose="020B0603020202020204" pitchFamily="34" charset="0"/>
              </a:rPr>
              <a:t> in </a:t>
            </a:r>
            <a:r>
              <a:rPr lang="tr-TR" b="1" dirty="0" err="1">
                <a:latin typeface="Trebuchet MS" panose="020B0603020202020204" pitchFamily="34" charset="0"/>
              </a:rPr>
              <a:t>couples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with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apparently</a:t>
            </a:r>
            <a:r>
              <a:rPr lang="tr-TR" b="1" dirty="0">
                <a:latin typeface="Trebuchet MS" panose="020B0603020202020204" pitchFamily="34" charset="0"/>
              </a:rPr>
              <a:t> normal </a:t>
            </a:r>
            <a:r>
              <a:rPr lang="tr-TR" b="1" dirty="0" err="1">
                <a:latin typeface="Trebuchet MS" panose="020B0603020202020204" pitchFamily="34" charset="0"/>
              </a:rPr>
              <a:t>ovarian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function</a:t>
            </a:r>
            <a:r>
              <a:rPr lang="tr-TR" b="1" dirty="0">
                <a:latin typeface="Trebuchet MS" panose="020B0603020202020204" pitchFamily="34" charset="0"/>
              </a:rPr>
              <a:t>, </a:t>
            </a:r>
            <a:r>
              <a:rPr lang="tr-TR" b="1" dirty="0" err="1">
                <a:latin typeface="Trebuchet MS" panose="020B0603020202020204" pitchFamily="34" charset="0"/>
              </a:rPr>
              <a:t>Fallopian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tubes</a:t>
            </a:r>
            <a:r>
              <a:rPr lang="tr-TR" b="1" dirty="0">
                <a:latin typeface="Trebuchet MS" panose="020B0603020202020204" pitchFamily="34" charset="0"/>
              </a:rPr>
              <a:t>, </a:t>
            </a:r>
            <a:r>
              <a:rPr lang="tr-TR" b="1" dirty="0" err="1">
                <a:latin typeface="Trebuchet MS" panose="020B0603020202020204" pitchFamily="34" charset="0"/>
              </a:rPr>
              <a:t>uterus</a:t>
            </a:r>
            <a:r>
              <a:rPr lang="tr-TR" b="1" dirty="0">
                <a:latin typeface="Trebuchet MS" panose="020B0603020202020204" pitchFamily="34" charset="0"/>
              </a:rPr>
              <a:t>, </a:t>
            </a:r>
            <a:r>
              <a:rPr lang="tr-TR" b="1" dirty="0" err="1">
                <a:latin typeface="Trebuchet MS" panose="020B0603020202020204" pitchFamily="34" charset="0"/>
              </a:rPr>
              <a:t>cervix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pelvis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with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adequate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coital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frequency</a:t>
            </a:r>
            <a:r>
              <a:rPr lang="tr-TR" b="1" dirty="0">
                <a:latin typeface="Trebuchet MS" panose="020B0603020202020204" pitchFamily="34" charset="0"/>
              </a:rPr>
              <a:t>;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apparently</a:t>
            </a:r>
            <a:r>
              <a:rPr lang="tr-TR" b="1" dirty="0">
                <a:latin typeface="Trebuchet MS" panose="020B0603020202020204" pitchFamily="34" charset="0"/>
              </a:rPr>
              <a:t> normal </a:t>
            </a:r>
            <a:r>
              <a:rPr lang="tr-TR" b="1" dirty="0" err="1">
                <a:latin typeface="Trebuchet MS" panose="020B0603020202020204" pitchFamily="34" charset="0"/>
              </a:rPr>
              <a:t>testicular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function</a:t>
            </a:r>
            <a:r>
              <a:rPr lang="tr-TR" b="1" dirty="0">
                <a:latin typeface="Trebuchet MS" panose="020B0603020202020204" pitchFamily="34" charset="0"/>
              </a:rPr>
              <a:t>, </a:t>
            </a:r>
            <a:r>
              <a:rPr lang="tr-TR" b="1" dirty="0" err="1">
                <a:latin typeface="Trebuchet MS" panose="020B0603020202020204" pitchFamily="34" charset="0"/>
              </a:rPr>
              <a:t>genito-urinary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anatomy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a normal </a:t>
            </a:r>
            <a:r>
              <a:rPr lang="tr-TR" b="1" dirty="0" err="1">
                <a:latin typeface="Trebuchet MS" panose="020B0603020202020204" pitchFamily="34" charset="0"/>
              </a:rPr>
              <a:t>ejaculate</a:t>
            </a:r>
            <a:endParaRPr lang="tr-TR" b="1" dirty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tr-TR" b="1" i="1" dirty="0">
                <a:solidFill>
                  <a:srgbClr val="FFFF00"/>
                </a:solidFill>
                <a:latin typeface="Trebuchet MS" panose="020B0603020202020204" pitchFamily="34" charset="0"/>
              </a:rPr>
              <a:t>ICMART </a:t>
            </a:r>
            <a:r>
              <a:rPr lang="tr-TR" b="1" i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Zegers-Hochschild</a:t>
            </a:r>
            <a:r>
              <a:rPr lang="tr-TR" b="1" i="1" dirty="0">
                <a:solidFill>
                  <a:srgbClr val="FFFF00"/>
                </a:solidFill>
                <a:latin typeface="Trebuchet MS" panose="020B0603020202020204" pitchFamily="34" charset="0"/>
              </a:rPr>
              <a:t>  et al., </a:t>
            </a:r>
            <a:r>
              <a:rPr lang="tr-TR" b="1" i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Fertil</a:t>
            </a:r>
            <a:r>
              <a:rPr lang="tr-TR" b="1" i="1" dirty="0">
                <a:solidFill>
                  <a:srgbClr val="FFFF00"/>
                </a:solidFill>
                <a:latin typeface="Trebuchet MS" panose="020B0603020202020204" pitchFamily="34" charset="0"/>
              </a:rPr>
              <a:t> Steril 2017   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dirty="0">
                <a:latin typeface="Trebuchet MS" panose="020B0603020202020204" pitchFamily="34" charset="0"/>
              </a:rPr>
              <a:t>Test of </a:t>
            </a:r>
            <a:r>
              <a:rPr lang="tr-TR" dirty="0" err="1">
                <a:latin typeface="Trebuchet MS" panose="020B0603020202020204" pitchFamily="34" charset="0"/>
              </a:rPr>
              <a:t>ovulation</a:t>
            </a:r>
            <a:r>
              <a:rPr lang="tr-TR" dirty="0">
                <a:latin typeface="Trebuchet MS" panose="020B0603020202020204" pitchFamily="34" charset="0"/>
              </a:rPr>
              <a:t>, </a:t>
            </a:r>
            <a:r>
              <a:rPr lang="tr-TR" dirty="0" err="1">
                <a:latin typeface="Trebuchet MS" panose="020B0603020202020204" pitchFamily="34" charset="0"/>
              </a:rPr>
              <a:t>tubal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patency</a:t>
            </a:r>
            <a:r>
              <a:rPr lang="tr-TR" dirty="0">
                <a:latin typeface="Trebuchet MS" panose="020B0603020202020204" pitchFamily="34" charset="0"/>
              </a:rPr>
              <a:t>, semen </a:t>
            </a:r>
            <a:r>
              <a:rPr lang="tr-TR" dirty="0" err="1">
                <a:latin typeface="Trebuchet MS" panose="020B0603020202020204" pitchFamily="34" charset="0"/>
              </a:rPr>
              <a:t>parameters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i.e</a:t>
            </a:r>
            <a:r>
              <a:rPr lang="tr-TR" dirty="0">
                <a:latin typeface="Trebuchet MS" panose="020B0603020202020204" pitchFamily="34" charset="0"/>
              </a:rPr>
              <a:t>. standart testler normal olduğu halde 1 yıl gebelik elde edilemediğinde</a:t>
            </a:r>
          </a:p>
          <a:p>
            <a:endParaRPr lang="tr-TR" dirty="0">
              <a:latin typeface="Trebuchet MS" panose="020B0603020202020204" pitchFamily="34" charset="0"/>
            </a:endParaRPr>
          </a:p>
          <a:p>
            <a:r>
              <a:rPr lang="tr-TR" dirty="0" err="1">
                <a:latin typeface="Trebuchet MS" panose="020B0603020202020204" pitchFamily="34" charset="0"/>
              </a:rPr>
              <a:t>Definitif</a:t>
            </a:r>
            <a:r>
              <a:rPr lang="tr-TR" dirty="0">
                <a:latin typeface="Trebuchet MS" panose="020B0603020202020204" pitchFamily="34" charset="0"/>
              </a:rPr>
              <a:t> tanı yok</a:t>
            </a:r>
          </a:p>
          <a:p>
            <a:endParaRPr lang="tr-TR" dirty="0">
              <a:latin typeface="Trebuchet MS" panose="020B0603020202020204" pitchFamily="34" charset="0"/>
            </a:endParaRPr>
          </a:p>
          <a:p>
            <a:endParaRPr lang="tr-TR" dirty="0">
              <a:latin typeface="Trebuchet MS" panose="020B0603020202020204" pitchFamily="34" charset="0"/>
            </a:endParaRPr>
          </a:p>
          <a:p>
            <a:pPr marL="0" indent="0">
              <a:buNone/>
            </a:pPr>
            <a:endParaRPr lang="tr-T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2316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6D476993-B126-40C1-B1A4-39AA88998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2066" y="964692"/>
            <a:ext cx="8349466" cy="1325563"/>
          </a:xfrm>
          <a:solidFill>
            <a:srgbClr val="C00000"/>
          </a:solidFill>
          <a:ln w="31750">
            <a:solidFill>
              <a:schemeClr val="tx1">
                <a:lumMod val="75000"/>
                <a:lumOff val="25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İYİ PROGNOZLU &lt;40 </a:t>
            </a:r>
            <a:r>
              <a:rPr lang="en-US" sz="3200" b="1" kern="1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yaş</a:t>
            </a:r>
            <a:r>
              <a:rPr lang="en-US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 UEI; </a:t>
            </a:r>
            <a:br>
              <a:rPr lang="en-US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</a:br>
            <a:r>
              <a:rPr lang="en-US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IMMEDIATE IVF vs. </a:t>
            </a:r>
            <a:r>
              <a:rPr lang="tr-TR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6-mo </a:t>
            </a:r>
            <a:r>
              <a:rPr lang="en-US" sz="32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800000"/>
                </a:highlight>
                <a:latin typeface="Trebuchet MS" panose="020B0603020202020204" pitchFamily="34" charset="0"/>
              </a:rPr>
              <a:t>DELAYED IVF 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D6801DB0-92E7-4070-A330-FFF44A7E9E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066" y="2638044"/>
            <a:ext cx="8338798" cy="1088382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313D70AE-AC80-4709-B86B-0642C3CA3BD6}"/>
              </a:ext>
            </a:extLst>
          </p:cNvPr>
          <p:cNvSpPr txBox="1"/>
          <p:nvPr/>
        </p:nvSpPr>
        <p:spPr>
          <a:xfrm>
            <a:off x="1622066" y="4293704"/>
            <a:ext cx="939049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latin typeface="Trebuchet MS" panose="020B0603020202020204" pitchFamily="34" charset="0"/>
              </a:rPr>
              <a:t>Eğer çiftlerin &gt;%90, 6 ay bekleme sonrası IVF geçse 20 mil </a:t>
            </a:r>
            <a:r>
              <a:rPr lang="tr-TR" sz="20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$ tasarruf</a:t>
            </a:r>
          </a:p>
          <a:p>
            <a:endParaRPr lang="tr-TR" sz="2000" b="1" dirty="0">
              <a:latin typeface="Trebuchet MS" panose="020B0603020202020204" pitchFamily="34" charset="0"/>
              <a:cs typeface="Times New Roman" panose="02020603050405020304" pitchFamily="18" charset="0"/>
            </a:endParaRPr>
          </a:p>
          <a:p>
            <a:r>
              <a:rPr lang="tr-TR" sz="20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18-mo takipte ilk 6 ay </a:t>
            </a:r>
            <a:r>
              <a:rPr lang="tr-TR" sz="2000" b="1" dirty="0" err="1">
                <a:latin typeface="Trebuchet MS" panose="020B0603020202020204" pitchFamily="34" charset="0"/>
                <a:cs typeface="Times New Roman" panose="02020603050405020304" pitchFamily="18" charset="0"/>
              </a:rPr>
              <a:t>ekspektan</a:t>
            </a:r>
            <a:r>
              <a:rPr lang="tr-TR" sz="2000" b="1" dirty="0">
                <a:latin typeface="Trebuchet MS" panose="020B0603020202020204" pitchFamily="34" charset="0"/>
                <a:cs typeface="Times New Roman" panose="02020603050405020304" pitchFamily="18" charset="0"/>
              </a:rPr>
              <a:t> takip ile &lt;40 yaş UEI olgularda PR ve LBR etkilenmeden maliyet azalmakta </a:t>
            </a:r>
          </a:p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DDF80606-4CF8-460C-A06E-00AB4F3782AA}"/>
              </a:ext>
            </a:extLst>
          </p:cNvPr>
          <p:cNvSpPr txBox="1"/>
          <p:nvPr/>
        </p:nvSpPr>
        <p:spPr>
          <a:xfrm>
            <a:off x="7732295" y="6063916"/>
            <a:ext cx="2695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highlight>
                  <a:srgbClr val="0000FF"/>
                </a:highlight>
                <a:latin typeface="Trebuchet MS" panose="020B0603020202020204" pitchFamily="34" charset="0"/>
              </a:rPr>
              <a:t>Pham</a:t>
            </a:r>
            <a:r>
              <a:rPr lang="tr-TR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2018</a:t>
            </a:r>
          </a:p>
        </p:txBody>
      </p:sp>
    </p:spTree>
    <p:extLst>
      <p:ext uri="{BB962C8B-B14F-4D97-AF65-F5344CB8AC3E}">
        <p14:creationId xmlns:p14="http://schemas.microsoft.com/office/powerpoint/2010/main" val="10171866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esim 1">
            <a:extLst>
              <a:ext uri="{FF2B5EF4-FFF2-40B4-BE49-F238E27FC236}">
                <a16:creationId xmlns:a16="http://schemas.microsoft.com/office/drawing/2014/main" id="{6EA267AB-CE72-4331-837C-667F6040A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279" y="130079"/>
            <a:ext cx="5785443" cy="4209310"/>
          </a:xfrm>
          <a:prstGeom prst="rect">
            <a:avLst/>
          </a:prstGeom>
        </p:spPr>
      </p:pic>
      <p:pic>
        <p:nvPicPr>
          <p:cNvPr id="3" name="Resim 2">
            <a:extLst>
              <a:ext uri="{FF2B5EF4-FFF2-40B4-BE49-F238E27FC236}">
                <a16:creationId xmlns:a16="http://schemas.microsoft.com/office/drawing/2014/main" id="{9423565C-2975-4AE3-969D-0E7C5EBAC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991" y="2943726"/>
            <a:ext cx="6099192" cy="3784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515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B7C2765D-2DA8-430B-8722-EFF7B84108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6259"/>
            <a:ext cx="6872748" cy="159976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1BBD514F-1267-4D0C-A487-C99FAB154E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450" y="1300390"/>
            <a:ext cx="4901299" cy="542925"/>
          </a:xfrm>
          <a:prstGeom prst="rect">
            <a:avLst/>
          </a:prstGeom>
        </p:spPr>
      </p:pic>
      <p:sp>
        <p:nvSpPr>
          <p:cNvPr id="7" name="Metin kutusu 6">
            <a:extLst>
              <a:ext uri="{FF2B5EF4-FFF2-40B4-BE49-F238E27FC236}">
                <a16:creationId xmlns:a16="http://schemas.microsoft.com/office/drawing/2014/main" id="{BF41A632-3FE3-4F33-BB80-6D8850EFB8C7}"/>
              </a:ext>
            </a:extLst>
          </p:cNvPr>
          <p:cNvSpPr txBox="1"/>
          <p:nvPr/>
        </p:nvSpPr>
        <p:spPr>
          <a:xfrm>
            <a:off x="9006349" y="6227154"/>
            <a:ext cx="2861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highlight>
                  <a:srgbClr val="0000FF"/>
                </a:highlight>
                <a:latin typeface="Trebuchet MS" panose="020B0603020202020204" pitchFamily="34" charset="0"/>
              </a:rPr>
              <a:t>Tjon</a:t>
            </a:r>
            <a:r>
              <a:rPr lang="tr-TR" dirty="0">
                <a:highlight>
                  <a:srgbClr val="0000FF"/>
                </a:highlight>
                <a:latin typeface="Trebuchet MS" panose="020B0603020202020204" pitchFamily="34" charset="0"/>
              </a:rPr>
              <a:t>-Kon-</a:t>
            </a:r>
            <a:r>
              <a:rPr lang="tr-TR" dirty="0" err="1">
                <a:highlight>
                  <a:srgbClr val="0000FF"/>
                </a:highlight>
                <a:latin typeface="Trebuchet MS" panose="020B0603020202020204" pitchFamily="34" charset="0"/>
              </a:rPr>
              <a:t>Fat</a:t>
            </a:r>
            <a:r>
              <a:rPr lang="tr-TR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2017</a:t>
            </a:r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CA081B7D-0857-4D0C-82A7-A5ACA69FF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2050" y="2100272"/>
            <a:ext cx="6475176" cy="1599765"/>
          </a:xfrm>
          <a:prstGeom prst="rect">
            <a:avLst/>
          </a:prstGeom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B138D601-EBE7-4D18-9140-C21D58CF56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6759" y="3956994"/>
            <a:ext cx="7388687" cy="2200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84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sim 6">
            <a:extLst>
              <a:ext uri="{FF2B5EF4-FFF2-40B4-BE49-F238E27FC236}">
                <a16:creationId xmlns:a16="http://schemas.microsoft.com/office/drawing/2014/main" id="{8AC6024F-2542-4788-928F-3D7A2F35F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5" y="126460"/>
            <a:ext cx="6689964" cy="1391056"/>
          </a:xfrm>
          <a:prstGeom prst="rect">
            <a:avLst/>
          </a:prstGeom>
        </p:spPr>
      </p:pic>
      <p:sp>
        <p:nvSpPr>
          <p:cNvPr id="5" name="Metin kutusu 4">
            <a:extLst>
              <a:ext uri="{FF2B5EF4-FFF2-40B4-BE49-F238E27FC236}">
                <a16:creationId xmlns:a16="http://schemas.microsoft.com/office/drawing/2014/main" id="{0EE5F40C-8536-468F-9065-BF534CEB8215}"/>
              </a:ext>
            </a:extLst>
          </p:cNvPr>
          <p:cNvSpPr txBox="1"/>
          <p:nvPr/>
        </p:nvSpPr>
        <p:spPr>
          <a:xfrm>
            <a:off x="8367386" y="6227154"/>
            <a:ext cx="35009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>
                <a:highlight>
                  <a:srgbClr val="0000FF"/>
                </a:highlight>
                <a:latin typeface="Trebuchet MS" panose="020B0603020202020204" pitchFamily="34" charset="0"/>
              </a:rPr>
              <a:t>Tjon</a:t>
            </a:r>
            <a:r>
              <a:rPr lang="tr-TR" dirty="0">
                <a:highlight>
                  <a:srgbClr val="0000FF"/>
                </a:highlight>
                <a:latin typeface="Trebuchet MS" panose="020B0603020202020204" pitchFamily="34" charset="0"/>
              </a:rPr>
              <a:t>-Kon-</a:t>
            </a:r>
            <a:r>
              <a:rPr lang="tr-TR" dirty="0" err="1">
                <a:highlight>
                  <a:srgbClr val="0000FF"/>
                </a:highlight>
                <a:latin typeface="Trebuchet MS" panose="020B0603020202020204" pitchFamily="34" charset="0"/>
              </a:rPr>
              <a:t>Fat</a:t>
            </a:r>
            <a:r>
              <a:rPr lang="tr-TR" dirty="0">
                <a:highlight>
                  <a:srgbClr val="0000FF"/>
                </a:highlight>
                <a:latin typeface="Trebuchet MS" panose="020B0603020202020204" pitchFamily="34" charset="0"/>
              </a:rPr>
              <a:t> et al., 2017</a:t>
            </a:r>
          </a:p>
        </p:txBody>
      </p:sp>
      <p:pic>
        <p:nvPicPr>
          <p:cNvPr id="2" name="Resim 1">
            <a:extLst>
              <a:ext uri="{FF2B5EF4-FFF2-40B4-BE49-F238E27FC236}">
                <a16:creationId xmlns:a16="http://schemas.microsoft.com/office/drawing/2014/main" id="{20C36024-C632-46A3-88DD-08F061E75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312" y="2450560"/>
            <a:ext cx="8715375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2048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4138E0B-C54D-4B5A-B46D-D17429802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4789" y="2923255"/>
            <a:ext cx="9905999" cy="3541714"/>
          </a:xfrm>
        </p:spPr>
        <p:txBody>
          <a:bodyPr>
            <a:normAutofit fontScale="92500" lnSpcReduction="10000"/>
          </a:bodyPr>
          <a:lstStyle/>
          <a:p>
            <a:r>
              <a:rPr lang="tr-TR" sz="3600" dirty="0">
                <a:highlight>
                  <a:srgbClr val="800000"/>
                </a:highlight>
                <a:latin typeface="Trebuchet MS" panose="020B0603020202020204" pitchFamily="34" charset="0"/>
              </a:rPr>
              <a:t>&gt; 38 YAŞ                                     IVF</a:t>
            </a:r>
          </a:p>
          <a:p>
            <a:r>
              <a:rPr lang="tr-TR" sz="3600" dirty="0">
                <a:highlight>
                  <a:srgbClr val="0000FF"/>
                </a:highlight>
                <a:latin typeface="Trebuchet MS" panose="020B0603020202020204" pitchFamily="34" charset="0"/>
              </a:rPr>
              <a:t>&gt;3 YIL İNFERTİLİTE SÜRESİ            IVF</a:t>
            </a:r>
          </a:p>
          <a:p>
            <a:r>
              <a:rPr lang="tr-TR" sz="3600" dirty="0">
                <a:highlight>
                  <a:srgbClr val="800080"/>
                </a:highlight>
                <a:latin typeface="Trebuchet MS" panose="020B0603020202020204" pitchFamily="34" charset="0"/>
              </a:rPr>
              <a:t>TMC &lt;5 MİL                                 IVF</a:t>
            </a:r>
          </a:p>
          <a:p>
            <a:pPr marL="0" indent="0">
              <a:buNone/>
            </a:pPr>
            <a:r>
              <a:rPr lang="tr-TR" sz="3600" dirty="0" smtClean="0">
                <a:highlight>
                  <a:srgbClr val="008000"/>
                </a:highlight>
                <a:latin typeface="Trebuchet MS" panose="020B0603020202020204" pitchFamily="34" charset="0"/>
              </a:rPr>
              <a:t> </a:t>
            </a:r>
            <a:endParaRPr lang="tr-TR" sz="3600" dirty="0">
              <a:highlight>
                <a:srgbClr val="008000"/>
              </a:highlight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tr-TR" sz="3600" dirty="0">
                <a:latin typeface="Trebuchet MS" panose="020B0603020202020204" pitchFamily="34" charset="0"/>
              </a:rPr>
              <a:t>       </a:t>
            </a:r>
          </a:p>
          <a:p>
            <a:endParaRPr lang="tr-TR" dirty="0"/>
          </a:p>
        </p:txBody>
      </p:sp>
      <p:sp>
        <p:nvSpPr>
          <p:cNvPr id="4" name="Metin kutusu 3">
            <a:extLst>
              <a:ext uri="{FF2B5EF4-FFF2-40B4-BE49-F238E27FC236}">
                <a16:creationId xmlns:a16="http://schemas.microsoft.com/office/drawing/2014/main" id="{9394CE3D-3DFF-494F-ABB3-E4D2B4C3ED73}"/>
              </a:ext>
            </a:extLst>
          </p:cNvPr>
          <p:cNvSpPr txBox="1"/>
          <p:nvPr/>
        </p:nvSpPr>
        <p:spPr>
          <a:xfrm>
            <a:off x="2233734" y="159645"/>
            <a:ext cx="71868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4000" b="1" dirty="0">
                <a:highlight>
                  <a:srgbClr val="800000"/>
                </a:highlight>
                <a:latin typeface="Trebuchet MS" panose="020B0603020202020204" pitchFamily="34" charset="0"/>
              </a:rPr>
              <a:t>SONUÇ</a:t>
            </a:r>
          </a:p>
        </p:txBody>
      </p:sp>
      <p:sp>
        <p:nvSpPr>
          <p:cNvPr id="6" name="Metin kutusu 5">
            <a:extLst>
              <a:ext uri="{FF2B5EF4-FFF2-40B4-BE49-F238E27FC236}">
                <a16:creationId xmlns:a16="http://schemas.microsoft.com/office/drawing/2014/main" id="{D22D3F10-DEBA-40EC-985E-D6CA6137C504}"/>
              </a:ext>
            </a:extLst>
          </p:cNvPr>
          <p:cNvSpPr txBox="1"/>
          <p:nvPr/>
        </p:nvSpPr>
        <p:spPr>
          <a:xfrm>
            <a:off x="890338" y="1251284"/>
            <a:ext cx="10157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highlight>
                  <a:srgbClr val="000000"/>
                </a:highlight>
                <a:latin typeface="Trebuchet MS" panose="020B0603020202020204" pitchFamily="34" charset="0"/>
              </a:rPr>
              <a:t>GEBELİK HEMEN OLUŞMASA DA İLK BASAMAK TEDAVİDE IUI ÇİFTLERİN %20’SİNİ IVF’E GİTMEKTEN KURTARACAKTIR </a:t>
            </a:r>
          </a:p>
        </p:txBody>
      </p:sp>
      <p:sp>
        <p:nvSpPr>
          <p:cNvPr id="7" name="Metin kutusu 6">
            <a:extLst>
              <a:ext uri="{FF2B5EF4-FFF2-40B4-BE49-F238E27FC236}">
                <a16:creationId xmlns:a16="http://schemas.microsoft.com/office/drawing/2014/main" id="{E6423185-C57E-4E50-863D-15A429E142B8}"/>
              </a:ext>
            </a:extLst>
          </p:cNvPr>
          <p:cNvSpPr txBox="1"/>
          <p:nvPr/>
        </p:nvSpPr>
        <p:spPr>
          <a:xfrm>
            <a:off x="890338" y="2197768"/>
            <a:ext cx="100423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b="1" dirty="0">
                <a:highlight>
                  <a:srgbClr val="000000"/>
                </a:highlight>
                <a:latin typeface="Trebuchet MS" panose="020B0603020202020204" pitchFamily="34" charset="0"/>
              </a:rPr>
              <a:t>3-4 SİKLUS IUI SONRASI HASTALAR IVF’E YÖNLENDİRİLEBİLİR</a:t>
            </a:r>
          </a:p>
        </p:txBody>
      </p:sp>
    </p:spTree>
    <p:extLst>
      <p:ext uri="{BB962C8B-B14F-4D97-AF65-F5344CB8AC3E}">
        <p14:creationId xmlns:p14="http://schemas.microsoft.com/office/powerpoint/2010/main" val="155693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780A4D66-3ACF-4B4C-B028-DAC5C3B2D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26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957439E1-185F-4616-BA98-9EDC74E67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838" y="634420"/>
            <a:ext cx="10206161" cy="1478570"/>
          </a:xfrm>
        </p:spPr>
        <p:txBody>
          <a:bodyPr/>
          <a:lstStyle/>
          <a:p>
            <a:pPr algn="ctr"/>
            <a:r>
              <a:rPr lang="tr-TR" b="1" dirty="0">
                <a:latin typeface="Trebuchet MS" panose="020B0603020202020204" pitchFamily="34" charset="0"/>
              </a:rPr>
              <a:t>AÇIKLANAMAYAN İNFERTİLİTE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DF3AB21-0930-4E95-9852-97C1C91FF6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>
                <a:latin typeface="Trebuchet MS" panose="020B0603020202020204" pitchFamily="34" charset="0"/>
              </a:rPr>
              <a:t>A </a:t>
            </a:r>
            <a:r>
              <a:rPr lang="tr-TR" dirty="0" err="1">
                <a:latin typeface="Trebuchet MS" panose="020B0603020202020204" pitchFamily="34" charset="0"/>
              </a:rPr>
              <a:t>historical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non-diagnosis</a:t>
            </a:r>
            <a:endParaRPr lang="tr-TR" dirty="0">
              <a:latin typeface="Trebuchet MS" panose="020B0603020202020204" pitchFamily="34" charset="0"/>
            </a:endParaRPr>
          </a:p>
          <a:p>
            <a:endParaRPr lang="tr-TR" dirty="0">
              <a:latin typeface="Trebuchet MS" panose="020B0603020202020204" pitchFamily="34" charset="0"/>
            </a:endParaRPr>
          </a:p>
          <a:p>
            <a:r>
              <a:rPr lang="tr-TR" dirty="0" err="1">
                <a:latin typeface="Trebuchet MS" panose="020B0603020202020204" pitchFamily="34" charset="0"/>
              </a:rPr>
              <a:t>Infertilite</a:t>
            </a:r>
            <a:r>
              <a:rPr lang="tr-TR" dirty="0">
                <a:latin typeface="Trebuchet MS" panose="020B0603020202020204" pitchFamily="34" charset="0"/>
              </a:rPr>
              <a:t> sebepleri hakkında bilgi arttıkça tanım kaybolabilir</a:t>
            </a:r>
          </a:p>
          <a:p>
            <a:endParaRPr lang="tr-TR" dirty="0">
              <a:latin typeface="Trebuchet MS" panose="020B0603020202020204" pitchFamily="34" charset="0"/>
            </a:endParaRPr>
          </a:p>
          <a:p>
            <a:r>
              <a:rPr lang="tr-TR" dirty="0" err="1">
                <a:latin typeface="Trebuchet MS" panose="020B0603020202020204" pitchFamily="34" charset="0"/>
              </a:rPr>
              <a:t>Infertilite</a:t>
            </a:r>
            <a:r>
              <a:rPr lang="tr-TR" dirty="0">
                <a:latin typeface="Trebuchet MS" panose="020B0603020202020204" pitchFamily="34" charset="0"/>
              </a:rPr>
              <a:t> değerlendirmesi; </a:t>
            </a:r>
            <a:r>
              <a:rPr lang="tr-TR" dirty="0" err="1">
                <a:latin typeface="Trebuchet MS" panose="020B0603020202020204" pitchFamily="34" charset="0"/>
              </a:rPr>
              <a:t>superfisiyel</a:t>
            </a:r>
            <a:r>
              <a:rPr lang="tr-TR" dirty="0">
                <a:latin typeface="Trebuchet MS" panose="020B0603020202020204" pitchFamily="34" charset="0"/>
              </a:rPr>
              <a:t> vs. in-</a:t>
            </a:r>
            <a:r>
              <a:rPr lang="tr-TR" dirty="0" err="1">
                <a:latin typeface="Trebuchet MS" panose="020B0603020202020204" pitchFamily="34" charset="0"/>
              </a:rPr>
              <a:t>depth</a:t>
            </a:r>
            <a:endParaRPr lang="tr-TR" dirty="0">
              <a:latin typeface="Trebuchet MS" panose="020B0603020202020204" pitchFamily="34" charset="0"/>
            </a:endParaRPr>
          </a:p>
          <a:p>
            <a:endParaRPr lang="tr-TR" dirty="0">
              <a:latin typeface="Trebuchet MS" panose="020B0603020202020204" pitchFamily="34" charset="0"/>
            </a:endParaRPr>
          </a:p>
          <a:p>
            <a:r>
              <a:rPr lang="tr-TR" dirty="0" err="1">
                <a:latin typeface="Trebuchet MS" panose="020B0603020202020204" pitchFamily="34" charset="0"/>
              </a:rPr>
              <a:t>Ekspektan</a:t>
            </a:r>
            <a:r>
              <a:rPr lang="tr-TR" dirty="0">
                <a:latin typeface="Trebuchet MS" panose="020B0603020202020204" pitchFamily="34" charset="0"/>
              </a:rPr>
              <a:t> yaklaşım vs. </a:t>
            </a:r>
            <a:r>
              <a:rPr lang="tr-TR" dirty="0" err="1">
                <a:latin typeface="Trebuchet MS" panose="020B0603020202020204" pitchFamily="34" charset="0"/>
              </a:rPr>
              <a:t>proaktif</a:t>
            </a:r>
            <a:r>
              <a:rPr lang="tr-TR" dirty="0">
                <a:latin typeface="Trebuchet MS" panose="020B0603020202020204" pitchFamily="34" charset="0"/>
              </a:rPr>
              <a:t> yaklaşım</a:t>
            </a:r>
          </a:p>
          <a:p>
            <a:pPr marL="0" indent="0">
              <a:buNone/>
            </a:pPr>
            <a:endParaRPr lang="tr-TR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1896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5F8D7DC0-AF18-47FE-B906-4C6D51797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5857" y="61927"/>
            <a:ext cx="10117108" cy="1478570"/>
          </a:xfrm>
        </p:spPr>
        <p:txBody>
          <a:bodyPr/>
          <a:lstStyle/>
          <a:p>
            <a:pPr algn="ctr"/>
            <a:r>
              <a:rPr lang="tr-TR" b="1" dirty="0">
                <a:latin typeface="Trebuchet MS" panose="020B0603020202020204" pitchFamily="34" charset="0"/>
              </a:rPr>
              <a:t>NICE CLINICAL GUIDELINE 2013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0521BCD-7642-41BB-A8A0-CF2D17EDA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844703"/>
            <a:ext cx="9905999" cy="4611756"/>
          </a:xfrm>
        </p:spPr>
        <p:txBody>
          <a:bodyPr>
            <a:normAutofit/>
          </a:bodyPr>
          <a:lstStyle/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AÇIKLANAMAYAN INFERTİLİTE OLGULARINDA 2 YIL EKSPEKTAN YÖNETİM SONRASI İLK BASAMAK TEDAVİDE IUI YERİNE IVF ÖNERİLDİ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2015’DE UK YAPILAN BİR SURVEY; KLİNİSYENLERİN %96’SI IUI ÖNERMEYE DEVAM ETMEKTE </a:t>
            </a:r>
            <a:r>
              <a:rPr lang="tr-TR" sz="2000" b="1" i="1" dirty="0">
                <a:latin typeface="Trebuchet MS" panose="020B0603020202020204" pitchFamily="34" charset="0"/>
              </a:rPr>
              <a:t>(Kim et al., 2015)</a:t>
            </a:r>
          </a:p>
          <a:p>
            <a:endParaRPr lang="tr-TR" sz="2000" b="1" i="1" dirty="0">
              <a:latin typeface="Trebuchet MS" panose="020B0603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85588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C7A2508B-1225-4ACA-9ACC-85B57E996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321" y="377687"/>
            <a:ext cx="10143849" cy="706964"/>
          </a:xfrm>
        </p:spPr>
        <p:txBody>
          <a:bodyPr/>
          <a:lstStyle/>
          <a:p>
            <a:r>
              <a:rPr lang="tr-TR" b="1" dirty="0">
                <a:latin typeface="Trebuchet MS" panose="020B0603020202020204" pitchFamily="34" charset="0"/>
              </a:rPr>
              <a:t>AÇIKLANAMAYAN İNFERTİLİTE/SUBFERTİLİTE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1C578AC-A457-45FB-A769-42333AB05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1680632"/>
            <a:ext cx="9905999" cy="4799681"/>
          </a:xfrm>
        </p:spPr>
        <p:txBody>
          <a:bodyPr>
            <a:normAutofit lnSpcReduction="10000"/>
          </a:bodyPr>
          <a:lstStyle/>
          <a:p>
            <a:r>
              <a:rPr lang="tr-TR" b="1" dirty="0">
                <a:latin typeface="Trebuchet MS" panose="020B0603020202020204" pitchFamily="34" charset="0"/>
              </a:rPr>
              <a:t>OVULATUAR özellikle </a:t>
            </a:r>
            <a:r>
              <a:rPr lang="tr-TR" dirty="0" err="1">
                <a:latin typeface="Trebuchet MS" panose="020B0603020202020204" pitchFamily="34" charset="0"/>
              </a:rPr>
              <a:t>Occult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primary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ovarian</a:t>
            </a:r>
            <a:r>
              <a:rPr lang="tr-TR" dirty="0">
                <a:latin typeface="Trebuchet MS" panose="020B0603020202020204" pitchFamily="34" charset="0"/>
              </a:rPr>
              <a:t> </a:t>
            </a:r>
            <a:r>
              <a:rPr lang="tr-TR" dirty="0" err="1">
                <a:latin typeface="Trebuchet MS" panose="020B0603020202020204" pitchFamily="34" charset="0"/>
              </a:rPr>
              <a:t>insufficiency</a:t>
            </a:r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UNİLATERAL TUBAL OBS.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PERİTONEAL ADEZYON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EVRE I-II ENDOMETRİOSİS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UTERİN ANOMALİLER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HAFİF SPERM ANOMALİLERİ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İLERİ KADIN YAŞI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pPr marL="0" indent="0">
              <a:buNone/>
            </a:pPr>
            <a:r>
              <a:rPr lang="tr-TR" sz="1800" i="1" dirty="0">
                <a:solidFill>
                  <a:srgbClr val="FFFF00"/>
                </a:solidFill>
                <a:latin typeface="Trebuchet MS" panose="020B0603020202020204" pitchFamily="34" charset="0"/>
              </a:rPr>
              <a:t>                                                             </a:t>
            </a:r>
            <a:r>
              <a:rPr lang="tr-TR" sz="1800" i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Adamson</a:t>
            </a:r>
            <a:r>
              <a:rPr lang="tr-TR" sz="1800" i="1" dirty="0">
                <a:solidFill>
                  <a:srgbClr val="FFFF00"/>
                </a:solidFill>
                <a:latin typeface="Trebuchet MS" panose="020B0603020202020204" pitchFamily="34" charset="0"/>
              </a:rPr>
              <a:t> </a:t>
            </a:r>
            <a:r>
              <a:rPr lang="tr-TR" sz="1800" i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and</a:t>
            </a:r>
            <a:r>
              <a:rPr lang="tr-TR" sz="1800" i="1" dirty="0">
                <a:solidFill>
                  <a:srgbClr val="FFFF00"/>
                </a:solidFill>
                <a:latin typeface="Trebuchet MS" panose="020B0603020202020204" pitchFamily="34" charset="0"/>
              </a:rPr>
              <a:t> Baker 2003</a:t>
            </a:r>
          </a:p>
        </p:txBody>
      </p:sp>
    </p:spTree>
    <p:extLst>
      <p:ext uri="{BB962C8B-B14F-4D97-AF65-F5344CB8AC3E}">
        <p14:creationId xmlns:p14="http://schemas.microsoft.com/office/powerpoint/2010/main" val="120976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D95C6E7C-2239-4669-A5C5-F3350D82B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98" y="989571"/>
            <a:ext cx="9740025" cy="706964"/>
          </a:xfrm>
        </p:spPr>
        <p:txBody>
          <a:bodyPr>
            <a:normAutofit fontScale="90000"/>
          </a:bodyPr>
          <a:lstStyle/>
          <a:p>
            <a:pPr algn="ctr"/>
            <a:r>
              <a:rPr lang="tr-TR" sz="4000" b="1" dirty="0">
                <a:latin typeface="Trebuchet MS" panose="020B0603020202020204" pitchFamily="34" charset="0"/>
              </a:rPr>
              <a:t>IUI için kötü </a:t>
            </a:r>
            <a:r>
              <a:rPr lang="tr-TR" sz="4000" b="1" dirty="0" err="1">
                <a:latin typeface="Trebuchet MS" panose="020B0603020202020204" pitchFamily="34" charset="0"/>
              </a:rPr>
              <a:t>prognostik</a:t>
            </a:r>
            <a:r>
              <a:rPr lang="tr-TR" sz="4000" b="1" dirty="0">
                <a:latin typeface="Trebuchet MS" panose="020B0603020202020204" pitchFamily="34" charset="0"/>
              </a:rPr>
              <a:t> faktörler </a:t>
            </a:r>
            <a:r>
              <a:rPr lang="tr-TR" b="1" dirty="0">
                <a:latin typeface="Trebuchet MS" panose="020B0603020202020204" pitchFamily="34" charset="0"/>
              </a:rPr>
              <a:t/>
            </a:r>
            <a:br>
              <a:rPr lang="tr-TR" b="1" dirty="0">
                <a:latin typeface="Trebuchet MS" panose="020B0603020202020204" pitchFamily="34" charset="0"/>
              </a:rPr>
            </a:br>
            <a:r>
              <a:rPr lang="tr-TR" sz="2400" b="1" i="1" dirty="0">
                <a:latin typeface="Trebuchet MS" panose="020B0603020202020204" pitchFamily="34" charset="0"/>
              </a:rPr>
              <a:t>(</a:t>
            </a:r>
            <a:r>
              <a:rPr lang="tr-TR" sz="2400" b="1" i="1" dirty="0" err="1">
                <a:latin typeface="Trebuchet MS" panose="020B0603020202020204" pitchFamily="34" charset="0"/>
              </a:rPr>
              <a:t>Jeon</a:t>
            </a:r>
            <a:r>
              <a:rPr lang="tr-TR" sz="2400" b="1" i="1" dirty="0">
                <a:latin typeface="Trebuchet MS" panose="020B0603020202020204" pitchFamily="34" charset="0"/>
              </a:rPr>
              <a:t> et al., 2013)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160DBC64-5AA2-4731-B8AF-9D0C0905F2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2410" y="2249487"/>
            <a:ext cx="9155001" cy="3541714"/>
          </a:xfrm>
        </p:spPr>
        <p:txBody>
          <a:bodyPr>
            <a:normAutofit fontScale="85000" lnSpcReduction="20000"/>
          </a:bodyPr>
          <a:lstStyle/>
          <a:p>
            <a:r>
              <a:rPr lang="tr-TR" sz="2800" b="1" dirty="0">
                <a:latin typeface="Trebuchet MS" panose="020B0603020202020204" pitchFamily="34" charset="0"/>
              </a:rPr>
              <a:t>&gt;=39 yaş</a:t>
            </a:r>
          </a:p>
          <a:p>
            <a:endParaRPr lang="tr-TR" sz="2800" b="1" dirty="0">
              <a:latin typeface="Trebuchet MS" panose="020B0603020202020204" pitchFamily="34" charset="0"/>
            </a:endParaRPr>
          </a:p>
          <a:p>
            <a:r>
              <a:rPr lang="tr-TR" sz="2800" b="1" dirty="0">
                <a:latin typeface="Trebuchet MS" panose="020B0603020202020204" pitchFamily="34" charset="0"/>
              </a:rPr>
              <a:t>Uzun </a:t>
            </a:r>
            <a:r>
              <a:rPr lang="tr-TR" sz="2800" b="1" dirty="0" err="1">
                <a:latin typeface="Trebuchet MS" panose="020B0603020202020204" pitchFamily="34" charset="0"/>
              </a:rPr>
              <a:t>infertilite</a:t>
            </a:r>
            <a:r>
              <a:rPr lang="tr-TR" sz="2800" b="1" dirty="0">
                <a:latin typeface="Trebuchet MS" panose="020B0603020202020204" pitchFamily="34" charset="0"/>
              </a:rPr>
              <a:t> süresi (&gt;3 yıl)</a:t>
            </a:r>
          </a:p>
          <a:p>
            <a:endParaRPr lang="tr-TR" sz="2800" b="1" dirty="0">
              <a:latin typeface="Trebuchet MS" panose="020B0603020202020204" pitchFamily="34" charset="0"/>
            </a:endParaRPr>
          </a:p>
          <a:p>
            <a:r>
              <a:rPr lang="tr-TR" sz="2800" b="1" dirty="0" err="1">
                <a:latin typeface="Trebuchet MS" panose="020B0603020202020204" pitchFamily="34" charset="0"/>
              </a:rPr>
              <a:t>Endometriosis</a:t>
            </a:r>
            <a:endParaRPr lang="tr-TR" sz="2800" b="1" dirty="0">
              <a:latin typeface="Trebuchet MS" panose="020B0603020202020204" pitchFamily="34" charset="0"/>
            </a:endParaRPr>
          </a:p>
          <a:p>
            <a:endParaRPr lang="tr-TR" sz="2800" b="1" dirty="0">
              <a:latin typeface="Trebuchet MS" panose="020B0603020202020204" pitchFamily="34" charset="0"/>
            </a:endParaRPr>
          </a:p>
          <a:p>
            <a:r>
              <a:rPr lang="tr-TR" sz="2800" b="1" dirty="0" err="1">
                <a:latin typeface="Trebuchet MS" panose="020B0603020202020204" pitchFamily="34" charset="0"/>
              </a:rPr>
              <a:t>Endometrial</a:t>
            </a:r>
            <a:r>
              <a:rPr lang="tr-TR" sz="2800" b="1" dirty="0">
                <a:latin typeface="Trebuchet MS" panose="020B0603020202020204" pitchFamily="34" charset="0"/>
              </a:rPr>
              <a:t> kalınlık &lt;7 mm</a:t>
            </a:r>
          </a:p>
        </p:txBody>
      </p:sp>
    </p:spTree>
    <p:extLst>
      <p:ext uri="{BB962C8B-B14F-4D97-AF65-F5344CB8AC3E}">
        <p14:creationId xmlns:p14="http://schemas.microsoft.com/office/powerpoint/2010/main" val="2578722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>
            <a:extLst>
              <a:ext uri="{FF2B5EF4-FFF2-40B4-BE49-F238E27FC236}">
                <a16:creationId xmlns:a16="http://schemas.microsoft.com/office/drawing/2014/main" id="{B6D14393-7BC7-4124-9024-900CF36545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7245" y="-23082"/>
            <a:ext cx="9905998" cy="1478570"/>
          </a:xfrm>
        </p:spPr>
        <p:txBody>
          <a:bodyPr/>
          <a:lstStyle/>
          <a:p>
            <a:pPr algn="ctr"/>
            <a:r>
              <a:rPr lang="tr-TR" b="1" dirty="0">
                <a:latin typeface="Trebuchet MS" panose="020B0603020202020204" pitchFamily="34" charset="0"/>
              </a:rPr>
              <a:t>IUI BAŞARISI NEYE BAĞLI?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0F196A3-835F-4019-B8D7-45988BC4F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3000" y="1186011"/>
            <a:ext cx="9905999" cy="3541714"/>
          </a:xfrm>
        </p:spPr>
        <p:txBody>
          <a:bodyPr/>
          <a:lstStyle/>
          <a:p>
            <a:r>
              <a:rPr lang="tr-TR" b="1" dirty="0">
                <a:latin typeface="Trebuchet MS" panose="020B0603020202020204" pitchFamily="34" charset="0"/>
              </a:rPr>
              <a:t>MERKEZLER ARASI DEĞİŞMEKTE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KADIN YAŞI 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OVARYAN STİMULASYON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SPERM HAZIRLANMASI</a:t>
            </a: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4904BA7C-72A9-42DA-BE9A-EC4C1AAB330E}"/>
              </a:ext>
            </a:extLst>
          </p:cNvPr>
          <p:cNvSpPr/>
          <p:nvPr/>
        </p:nvSpPr>
        <p:spPr>
          <a:xfrm>
            <a:off x="5013158" y="2838771"/>
            <a:ext cx="6096000" cy="98328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tr-TR" b="1" dirty="0" err="1">
                <a:latin typeface="Trebuchet MS" panose="020B0603020202020204" pitchFamily="34" charset="0"/>
              </a:rPr>
              <a:t>Shifting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from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monofollicular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to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bifollicular</a:t>
            </a:r>
            <a:r>
              <a:rPr lang="tr-TR" b="1" dirty="0">
                <a:latin typeface="Trebuchet MS" panose="020B0603020202020204" pitchFamily="34" charset="0"/>
              </a:rPr>
              <a:t> IUI </a:t>
            </a:r>
            <a:r>
              <a:rPr lang="tr-TR" b="1" dirty="0" err="1">
                <a:latin typeface="Trebuchet MS" panose="020B0603020202020204" pitchFamily="34" charset="0"/>
              </a:rPr>
              <a:t>cycles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will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potentially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increase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the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chance</a:t>
            </a:r>
            <a:r>
              <a:rPr lang="tr-TR" b="1" dirty="0">
                <a:latin typeface="Trebuchet MS" panose="020B0603020202020204" pitchFamily="34" charset="0"/>
              </a:rPr>
              <a:t> of </a:t>
            </a:r>
            <a:r>
              <a:rPr lang="tr-TR" b="1" dirty="0" err="1">
                <a:latin typeface="Trebuchet MS" panose="020B0603020202020204" pitchFamily="34" charset="0"/>
              </a:rPr>
              <a:t>achieving</a:t>
            </a:r>
            <a:r>
              <a:rPr lang="tr-TR" b="1" dirty="0">
                <a:latin typeface="Trebuchet MS" panose="020B0603020202020204" pitchFamily="34" charset="0"/>
              </a:rPr>
              <a:t> an IUI </a:t>
            </a:r>
            <a:r>
              <a:rPr lang="tr-TR" b="1" dirty="0" err="1">
                <a:latin typeface="Trebuchet MS" panose="020B0603020202020204" pitchFamily="34" charset="0"/>
              </a:rPr>
              <a:t>pregnancy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by</a:t>
            </a:r>
            <a:r>
              <a:rPr lang="tr-TR" b="1" dirty="0">
                <a:latin typeface="Trebuchet MS" panose="020B0603020202020204" pitchFamily="34" charset="0"/>
              </a:rPr>
              <a:t> 3.4-fold </a:t>
            </a:r>
            <a:r>
              <a:rPr lang="tr-TR" b="1" i="1" dirty="0">
                <a:latin typeface="Trebuchet MS" panose="020B0603020202020204" pitchFamily="34" charset="0"/>
              </a:rPr>
              <a:t>(</a:t>
            </a:r>
            <a:r>
              <a:rPr lang="tr-TR" b="1" i="1" dirty="0" err="1">
                <a:latin typeface="Trebuchet MS" panose="020B0603020202020204" pitchFamily="34" charset="0"/>
              </a:rPr>
              <a:t>Tomlinson</a:t>
            </a:r>
            <a:r>
              <a:rPr lang="tr-TR" b="1" i="1" dirty="0">
                <a:latin typeface="Trebuchet MS" panose="020B0603020202020204" pitchFamily="34" charset="0"/>
              </a:rPr>
              <a:t> et al. 1996).</a:t>
            </a: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E0D5FF2B-E573-4A97-860D-00CF96AC2610}"/>
              </a:ext>
            </a:extLst>
          </p:cNvPr>
          <p:cNvSpPr/>
          <p:nvPr/>
        </p:nvSpPr>
        <p:spPr>
          <a:xfrm>
            <a:off x="5013158" y="1777636"/>
            <a:ext cx="6673516" cy="9832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tr-TR" b="1" dirty="0" err="1">
                <a:latin typeface="Trebuchet MS" panose="020B0603020202020204" pitchFamily="34" charset="0"/>
              </a:rPr>
              <a:t>European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monitoring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report</a:t>
            </a:r>
            <a:r>
              <a:rPr lang="tr-TR" b="1" dirty="0">
                <a:latin typeface="Trebuchet MS" panose="020B0603020202020204" pitchFamily="34" charset="0"/>
              </a:rPr>
              <a:t>; IUI CPR 11.6% &lt;40 </a:t>
            </a:r>
            <a:r>
              <a:rPr lang="tr-TR" b="1" dirty="0" err="1">
                <a:latin typeface="Trebuchet MS" panose="020B0603020202020204" pitchFamily="34" charset="0"/>
              </a:rPr>
              <a:t>yrs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and</a:t>
            </a:r>
            <a:r>
              <a:rPr lang="tr-TR" b="1" dirty="0">
                <a:latin typeface="Trebuchet MS" panose="020B0603020202020204" pitchFamily="34" charset="0"/>
              </a:rPr>
              <a:t> 7.8% &gt;40 </a:t>
            </a:r>
            <a:r>
              <a:rPr lang="tr-TR" b="1" dirty="0" err="1">
                <a:latin typeface="Trebuchet MS" panose="020B0603020202020204" pitchFamily="34" charset="0"/>
              </a:rPr>
              <a:t>yrs</a:t>
            </a:r>
            <a:r>
              <a:rPr lang="tr-TR" b="1" dirty="0">
                <a:latin typeface="Trebuchet MS" panose="020B0603020202020204" pitchFamily="34" charset="0"/>
              </a:rPr>
              <a:t> (78,505 </a:t>
            </a:r>
            <a:r>
              <a:rPr lang="tr-TR" b="1" dirty="0" err="1">
                <a:latin typeface="Trebuchet MS" panose="020B0603020202020204" pitchFamily="34" charset="0"/>
              </a:rPr>
              <a:t>cycles</a:t>
            </a:r>
            <a:r>
              <a:rPr lang="tr-TR" b="1" dirty="0">
                <a:latin typeface="Trebuchet MS" panose="020B0603020202020204" pitchFamily="34" charset="0"/>
              </a:rPr>
              <a:t>, </a:t>
            </a:r>
            <a:r>
              <a:rPr lang="tr-TR" b="1" i="1" dirty="0">
                <a:latin typeface="Trebuchet MS" panose="020B0603020202020204" pitchFamily="34" charset="0"/>
              </a:rPr>
              <a:t>Andersen et al., 2006</a:t>
            </a:r>
            <a:r>
              <a:rPr lang="tr-TR" b="1" dirty="0">
                <a:latin typeface="Trebuchet MS" panose="020B0603020202020204" pitchFamily="34" charset="0"/>
              </a:rPr>
              <a:t>)</a:t>
            </a:r>
          </a:p>
          <a:p>
            <a:pPr>
              <a:lnSpc>
                <a:spcPct val="110000"/>
              </a:lnSpc>
            </a:pPr>
            <a:endParaRPr lang="tr-TR" dirty="0">
              <a:latin typeface="Trebuchet MS" panose="020B0603020202020204" pitchFamily="34" charset="0"/>
            </a:endParaRPr>
          </a:p>
        </p:txBody>
      </p:sp>
      <p:sp>
        <p:nvSpPr>
          <p:cNvPr id="6" name="Dikdörtgen 5">
            <a:extLst>
              <a:ext uri="{FF2B5EF4-FFF2-40B4-BE49-F238E27FC236}">
                <a16:creationId xmlns:a16="http://schemas.microsoft.com/office/drawing/2014/main" id="{BAF02769-AB1B-4642-8B2B-69E94E87897C}"/>
              </a:ext>
            </a:extLst>
          </p:cNvPr>
          <p:cNvSpPr/>
          <p:nvPr/>
        </p:nvSpPr>
        <p:spPr>
          <a:xfrm>
            <a:off x="5013158" y="40813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b="1" dirty="0" err="1">
                <a:latin typeface="Trebuchet MS" panose="020B0603020202020204" pitchFamily="34" charset="0"/>
              </a:rPr>
              <a:t>Couples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with</a:t>
            </a:r>
            <a:r>
              <a:rPr lang="tr-TR" b="1" dirty="0">
                <a:latin typeface="Trebuchet MS" panose="020B0603020202020204" pitchFamily="34" charset="0"/>
              </a:rPr>
              <a:t> &lt;5 </a:t>
            </a:r>
            <a:r>
              <a:rPr lang="tr-TR" b="1" dirty="0" err="1">
                <a:latin typeface="Trebuchet MS" panose="020B0603020202020204" pitchFamily="34" charset="0"/>
              </a:rPr>
              <a:t>million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motile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spermatozoa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inseminated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should</a:t>
            </a:r>
            <a:r>
              <a:rPr lang="tr-TR" b="1" dirty="0">
                <a:latin typeface="Trebuchet MS" panose="020B0603020202020204" pitchFamily="34" charset="0"/>
              </a:rPr>
              <a:t> be </a:t>
            </a:r>
            <a:r>
              <a:rPr lang="tr-TR" b="1" dirty="0" err="1">
                <a:latin typeface="Trebuchet MS" panose="020B0603020202020204" pitchFamily="34" charset="0"/>
              </a:rPr>
              <a:t>referred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directly</a:t>
            </a:r>
            <a:r>
              <a:rPr lang="tr-TR" b="1" dirty="0">
                <a:latin typeface="Trebuchet MS" panose="020B0603020202020204" pitchFamily="34" charset="0"/>
              </a:rPr>
              <a:t> </a:t>
            </a:r>
            <a:r>
              <a:rPr lang="tr-TR" b="1" dirty="0" err="1">
                <a:latin typeface="Trebuchet MS" panose="020B0603020202020204" pitchFamily="34" charset="0"/>
              </a:rPr>
              <a:t>for</a:t>
            </a:r>
            <a:r>
              <a:rPr lang="tr-TR" b="1" dirty="0">
                <a:latin typeface="Trebuchet MS" panose="020B0603020202020204" pitchFamily="34" charset="0"/>
              </a:rPr>
              <a:t> IVF</a:t>
            </a:r>
            <a:r>
              <a:rPr lang="tr-TR" b="1" dirty="0">
                <a:highlight>
                  <a:srgbClr val="800000"/>
                </a:highlight>
                <a:latin typeface="Trebuchet MS" panose="020B0603020202020204" pitchFamily="34" charset="0"/>
              </a:rPr>
              <a:t>  </a:t>
            </a:r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30991CCE-F7A0-4520-A994-899F66728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57" y="4883627"/>
            <a:ext cx="6280485" cy="1053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2278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8000"/>
                <a:hueMod val="94000"/>
                <a:satMod val="148000"/>
                <a:lumMod val="150000"/>
              </a:schemeClr>
            </a:gs>
            <a:gs pos="100000">
              <a:schemeClr val="bg2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E978A47D-4F17-40FE-AB70-7AF78A9575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5400" y="-14287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5BE3A7E-6A3F-401E-A025-BBB8FDB8DD3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4288" y="0"/>
            <a:ext cx="1220788" cy="6858001"/>
            <a:chOff x="-14288" y="0"/>
            <a:chExt cx="1220788" cy="6858001"/>
          </a:xfrm>
          <a:solidFill>
            <a:schemeClr val="tx1">
              <a:alpha val="60000"/>
            </a:schemeClr>
          </a:solidFill>
        </p:grpSpPr>
        <p:sp>
          <p:nvSpPr>
            <p:cNvPr id="15" name="Rectangle 5">
              <a:extLst>
                <a:ext uri="{FF2B5EF4-FFF2-40B4-BE49-F238E27FC236}">
                  <a16:creationId xmlns:a16="http://schemas.microsoft.com/office/drawing/2014/main" id="{41EE9036-817C-476C-BD59-B5184F9A3E3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300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F098087A-B4E4-4300-A841-44988BD88E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337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5BD5F4B-A39C-4DF9-84E4-A4D33F30E6E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8">
              <a:extLst>
                <a:ext uri="{FF2B5EF4-FFF2-40B4-BE49-F238E27FC236}">
                  <a16:creationId xmlns:a16="http://schemas.microsoft.com/office/drawing/2014/main" id="{D7FA9858-BFA0-4D5B-AF72-B1B65EB0699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0025" y="4763"/>
              <a:ext cx="369888" cy="1811338"/>
            </a:xfrm>
            <a:custGeom>
              <a:avLst/>
              <a:gdLst/>
              <a:ahLst/>
              <a:cxnLst/>
              <a:rect l="0" t="0" r="r" b="b"/>
              <a:pathLst>
                <a:path w="233" h="1141">
                  <a:moveTo>
                    <a:pt x="218" y="1141"/>
                  </a:moveTo>
                  <a:lnTo>
                    <a:pt x="0" y="626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623"/>
                  </a:lnTo>
                  <a:lnTo>
                    <a:pt x="233" y="1135"/>
                  </a:lnTo>
                  <a:lnTo>
                    <a:pt x="218" y="1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9">
              <a:extLst>
                <a:ext uri="{FF2B5EF4-FFF2-40B4-BE49-F238E27FC236}">
                  <a16:creationId xmlns:a16="http://schemas.microsoft.com/office/drawing/2014/main" id="{A508A5F3-AFE0-4750-A9C2-B51A514FFC4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03237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6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0">
              <a:extLst>
                <a:ext uri="{FF2B5EF4-FFF2-40B4-BE49-F238E27FC236}">
                  <a16:creationId xmlns:a16="http://schemas.microsoft.com/office/drawing/2014/main" id="{92B4AAEB-ABF4-42A7-BE52-0B442190D16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85750" y="4763"/>
              <a:ext cx="369888" cy="1430338"/>
            </a:xfrm>
            <a:custGeom>
              <a:avLst/>
              <a:gdLst/>
              <a:ahLst/>
              <a:cxnLst/>
              <a:rect l="0" t="0" r="r" b="b"/>
              <a:pathLst>
                <a:path w="233" h="901">
                  <a:moveTo>
                    <a:pt x="221" y="901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380"/>
                  </a:lnTo>
                  <a:lnTo>
                    <a:pt x="233" y="895"/>
                  </a:lnTo>
                  <a:lnTo>
                    <a:pt x="221" y="9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1">
              <a:extLst>
                <a:ext uri="{FF2B5EF4-FFF2-40B4-BE49-F238E27FC236}">
                  <a16:creationId xmlns:a16="http://schemas.microsoft.com/office/drawing/2014/main" id="{3767C370-4A42-4376-8CAE-606C4BC8F45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6100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2">
              <a:extLst>
                <a:ext uri="{FF2B5EF4-FFF2-40B4-BE49-F238E27FC236}">
                  <a16:creationId xmlns:a16="http://schemas.microsoft.com/office/drawing/2014/main" id="{36205F53-9C95-4954-B97C-1625BB8A350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3" y="0"/>
                    <a:pt x="40" y="7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9"/>
                    <a:pt x="31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3">
              <a:extLst>
                <a:ext uri="{FF2B5EF4-FFF2-40B4-BE49-F238E27FC236}">
                  <a16:creationId xmlns:a16="http://schemas.microsoft.com/office/drawing/2014/main" id="{DC80B58E-3469-43E9-96FC-D747B698303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8962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4">
              <a:extLst>
                <a:ext uri="{FF2B5EF4-FFF2-40B4-BE49-F238E27FC236}">
                  <a16:creationId xmlns:a16="http://schemas.microsoft.com/office/drawing/2014/main" id="{E17A4ED2-DDD7-4B4D-A39C-9B0121C8862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1350" y="0"/>
              <a:ext cx="422275" cy="527050"/>
            </a:xfrm>
            <a:custGeom>
              <a:avLst/>
              <a:gdLst/>
              <a:ahLst/>
              <a:cxnLst/>
              <a:rect l="0" t="0" r="r" b="b"/>
              <a:pathLst>
                <a:path w="266" h="332">
                  <a:moveTo>
                    <a:pt x="257" y="332"/>
                  </a:moveTo>
                  <a:lnTo>
                    <a:pt x="48" y="123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3" y="114"/>
                  </a:lnTo>
                  <a:lnTo>
                    <a:pt x="266" y="320"/>
                  </a:lnTo>
                  <a:lnTo>
                    <a:pt x="257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5">
              <a:extLst>
                <a:ext uri="{FF2B5EF4-FFF2-40B4-BE49-F238E27FC236}">
                  <a16:creationId xmlns:a16="http://schemas.microsoft.com/office/drawing/2014/main" id="{A2C14A85-E7A9-4E1D-809F-20F5CFA788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0762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Line 16">
              <a:extLst>
                <a:ext uri="{FF2B5EF4-FFF2-40B4-BE49-F238E27FC236}">
                  <a16:creationId xmlns:a16="http://schemas.microsoft.com/office/drawing/2014/main" id="{F3D51E32-9399-4B7F-8D91-BF9A068B834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763" y="9525"/>
              <a:ext cx="0" cy="0"/>
            </a:xfrm>
            <a:prstGeom prst="line">
              <a:avLst/>
            </a:prstGeom>
            <a:grpFill/>
            <a:ln w="1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</p:sp>
        <p:sp>
          <p:nvSpPr>
            <p:cNvPr id="27" name="Freeform 17">
              <a:extLst>
                <a:ext uri="{FF2B5EF4-FFF2-40B4-BE49-F238E27FC236}">
                  <a16:creationId xmlns:a16="http://schemas.microsoft.com/office/drawing/2014/main" id="{9969F9D2-502D-4C1D-ABA5-02B1BF2A001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525" y="1801813"/>
              <a:ext cx="123825" cy="127000"/>
            </a:xfrm>
            <a:custGeom>
              <a:avLst/>
              <a:gdLst/>
              <a:ahLst/>
              <a:cxnLst/>
              <a:rect l="0" t="0" r="r" b="b"/>
              <a:pathLst>
                <a:path w="78" h="80">
                  <a:moveTo>
                    <a:pt x="6" y="80"/>
                  </a:moveTo>
                  <a:lnTo>
                    <a:pt x="0" y="71"/>
                  </a:lnTo>
                  <a:lnTo>
                    <a:pt x="69" y="0"/>
                  </a:lnTo>
                  <a:lnTo>
                    <a:pt x="78" y="9"/>
                  </a:lnTo>
                  <a:lnTo>
                    <a:pt x="6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18">
              <a:extLst>
                <a:ext uri="{FF2B5EF4-FFF2-40B4-BE49-F238E27FC236}">
                  <a16:creationId xmlns:a16="http://schemas.microsoft.com/office/drawing/2014/main" id="{4AE555C6-5623-478A-BF35-63E9929A3A2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9525" y="3549650"/>
              <a:ext cx="147638" cy="481013"/>
            </a:xfrm>
            <a:custGeom>
              <a:avLst/>
              <a:gdLst/>
              <a:ahLst/>
              <a:cxnLst/>
              <a:rect l="0" t="0" r="r" b="b"/>
              <a:pathLst>
                <a:path w="93" h="303">
                  <a:moveTo>
                    <a:pt x="93" y="303"/>
                  </a:moveTo>
                  <a:lnTo>
                    <a:pt x="78" y="303"/>
                  </a:lnTo>
                  <a:lnTo>
                    <a:pt x="78" y="78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93" y="69"/>
                  </a:lnTo>
                  <a:lnTo>
                    <a:pt x="9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19">
              <a:extLst>
                <a:ext uri="{FF2B5EF4-FFF2-40B4-BE49-F238E27FC236}">
                  <a16:creationId xmlns:a16="http://schemas.microsoft.com/office/drawing/2014/main" id="{A3D3AED4-A69E-4301-9BB4-436DC5F0C95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28587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0">
              <a:extLst>
                <a:ext uri="{FF2B5EF4-FFF2-40B4-BE49-F238E27FC236}">
                  <a16:creationId xmlns:a16="http://schemas.microsoft.com/office/drawing/2014/main" id="{C3B8082C-2D81-48D7-8B45-85B7C892963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04787" y="1849438"/>
              <a:ext cx="114300" cy="107950"/>
            </a:xfrm>
            <a:custGeom>
              <a:avLst/>
              <a:gdLst/>
              <a:ahLst/>
              <a:cxnLst/>
              <a:rect l="0" t="0" r="r" b="b"/>
              <a:pathLst>
                <a:path w="24" h="23">
                  <a:moveTo>
                    <a:pt x="12" y="23"/>
                  </a:moveTo>
                  <a:cubicBezTo>
                    <a:pt x="6" y="23"/>
                    <a:pt x="0" y="18"/>
                    <a:pt x="0" y="12"/>
                  </a:cubicBezTo>
                  <a:cubicBezTo>
                    <a:pt x="0" y="5"/>
                    <a:pt x="6" y="0"/>
                    <a:pt x="12" y="0"/>
                  </a:cubicBezTo>
                  <a:cubicBezTo>
                    <a:pt x="18" y="0"/>
                    <a:pt x="24" y="5"/>
                    <a:pt x="24" y="12"/>
                  </a:cubicBezTo>
                  <a:cubicBezTo>
                    <a:pt x="24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20" y="16"/>
                    <a:pt x="20" y="12"/>
                  </a:cubicBezTo>
                  <a:cubicBezTo>
                    <a:pt x="20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Rectangle 21">
              <a:extLst>
                <a:ext uri="{FF2B5EF4-FFF2-40B4-BE49-F238E27FC236}">
                  <a16:creationId xmlns:a16="http://schemas.microsoft.com/office/drawing/2014/main" id="{9AD35461-BA86-408B-8A29-244EB2F2FB5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3350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32" name="Freeform 22">
              <a:extLst>
                <a:ext uri="{FF2B5EF4-FFF2-40B4-BE49-F238E27FC236}">
                  <a16:creationId xmlns:a16="http://schemas.microsoft.com/office/drawing/2014/main" id="{F238E495-B6C6-4857-899B-CDD58483120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23837" y="5041900"/>
              <a:ext cx="369888" cy="1801813"/>
            </a:xfrm>
            <a:custGeom>
              <a:avLst/>
              <a:gdLst/>
              <a:ahLst/>
              <a:cxnLst/>
              <a:rect l="0" t="0" r="r" b="b"/>
              <a:pathLst>
                <a:path w="233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8" y="0"/>
                  </a:lnTo>
                  <a:lnTo>
                    <a:pt x="233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3">
              <a:extLst>
                <a:ext uri="{FF2B5EF4-FFF2-40B4-BE49-F238E27FC236}">
                  <a16:creationId xmlns:a16="http://schemas.microsoft.com/office/drawing/2014/main" id="{E20A751E-054C-4EC2-8DA3-0EC923A6588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387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4">
              <a:extLst>
                <a:ext uri="{FF2B5EF4-FFF2-40B4-BE49-F238E27FC236}">
                  <a16:creationId xmlns:a16="http://schemas.microsoft.com/office/drawing/2014/main" id="{B6E8E701-3D21-4E5C-AB6E-9A74046970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4288" y="5627688"/>
              <a:ext cx="85725" cy="1216025"/>
            </a:xfrm>
            <a:custGeom>
              <a:avLst/>
              <a:gdLst/>
              <a:ahLst/>
              <a:cxnLst/>
              <a:rect l="0" t="0" r="r" b="b"/>
              <a:pathLst>
                <a:path w="54" h="766">
                  <a:moveTo>
                    <a:pt x="54" y="766"/>
                  </a:moveTo>
                  <a:lnTo>
                    <a:pt x="36" y="766"/>
                  </a:lnTo>
                  <a:lnTo>
                    <a:pt x="36" y="149"/>
                  </a:lnTo>
                  <a:lnTo>
                    <a:pt x="0" y="3"/>
                  </a:lnTo>
                  <a:lnTo>
                    <a:pt x="18" y="0"/>
                  </a:lnTo>
                  <a:lnTo>
                    <a:pt x="54" y="146"/>
                  </a:lnTo>
                  <a:lnTo>
                    <a:pt x="54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5">
              <a:extLst>
                <a:ext uri="{FF2B5EF4-FFF2-40B4-BE49-F238E27FC236}">
                  <a16:creationId xmlns:a16="http://schemas.microsoft.com/office/drawing/2014/main" id="{431BDA41-D09D-4984-B888-756F5F81B49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27050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6">
              <a:extLst>
                <a:ext uri="{FF2B5EF4-FFF2-40B4-BE49-F238E27FC236}">
                  <a16:creationId xmlns:a16="http://schemas.microsoft.com/office/drawing/2014/main" id="{0DC943D2-20E4-4C00-82D2-D405A7C00BB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09562" y="5422900"/>
              <a:ext cx="374650" cy="1425575"/>
            </a:xfrm>
            <a:custGeom>
              <a:avLst/>
              <a:gdLst/>
              <a:ahLst/>
              <a:cxnLst/>
              <a:rect l="0" t="0" r="r" b="b"/>
              <a:pathLst>
                <a:path w="236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3" y="512"/>
                  </a:lnTo>
                  <a:lnTo>
                    <a:pt x="221" y="0"/>
                  </a:lnTo>
                  <a:lnTo>
                    <a:pt x="236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27">
              <a:extLst>
                <a:ext uri="{FF2B5EF4-FFF2-40B4-BE49-F238E27FC236}">
                  <a16:creationId xmlns:a16="http://schemas.microsoft.com/office/drawing/2014/main" id="{4BC34A74-80A2-4DE1-8ADC-BBD1709035B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69912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28">
              <a:extLst>
                <a:ext uri="{FF2B5EF4-FFF2-40B4-BE49-F238E27FC236}">
                  <a16:creationId xmlns:a16="http://schemas.microsoft.com/office/drawing/2014/main" id="{C6C3CA25-431F-4E26-952D-4AA9C4C725C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29">
              <a:extLst>
                <a:ext uri="{FF2B5EF4-FFF2-40B4-BE49-F238E27FC236}">
                  <a16:creationId xmlns:a16="http://schemas.microsoft.com/office/drawing/2014/main" id="{776D1836-82AE-40EF-9829-C6B8D2CF025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12775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Freeform 30">
              <a:extLst>
                <a:ext uri="{FF2B5EF4-FFF2-40B4-BE49-F238E27FC236}">
                  <a16:creationId xmlns:a16="http://schemas.microsoft.com/office/drawing/2014/main" id="{9A8E397E-ADF9-45C1-98F4-3F5A86378B6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9925" y="6330950"/>
              <a:ext cx="417513" cy="517525"/>
            </a:xfrm>
            <a:custGeom>
              <a:avLst/>
              <a:gdLst/>
              <a:ahLst/>
              <a:cxnLst/>
              <a:rect l="0" t="0" r="r" b="b"/>
              <a:pathLst>
                <a:path w="263" h="326">
                  <a:moveTo>
                    <a:pt x="15" y="326"/>
                  </a:moveTo>
                  <a:lnTo>
                    <a:pt x="0" y="320"/>
                  </a:lnTo>
                  <a:lnTo>
                    <a:pt x="45" y="206"/>
                  </a:lnTo>
                  <a:lnTo>
                    <a:pt x="48" y="206"/>
                  </a:lnTo>
                  <a:lnTo>
                    <a:pt x="254" y="0"/>
                  </a:lnTo>
                  <a:lnTo>
                    <a:pt x="263" y="12"/>
                  </a:lnTo>
                  <a:lnTo>
                    <a:pt x="60" y="215"/>
                  </a:lnTo>
                  <a:lnTo>
                    <a:pt x="15" y="3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1" name="Freeform 31">
              <a:extLst>
                <a:ext uri="{FF2B5EF4-FFF2-40B4-BE49-F238E27FC236}">
                  <a16:creationId xmlns:a16="http://schemas.microsoft.com/office/drawing/2014/main" id="{DE07CFD9-357F-40BC-A792-CE874BFE509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337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Unvan 1">
            <a:extLst>
              <a:ext uri="{FF2B5EF4-FFF2-40B4-BE49-F238E27FC236}">
                <a16:creationId xmlns:a16="http://schemas.microsoft.com/office/drawing/2014/main" id="{DFACCB4B-44A4-4F3A-8291-C25495FC7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1082673"/>
            <a:ext cx="2869416" cy="4708528"/>
          </a:xfrm>
        </p:spPr>
        <p:txBody>
          <a:bodyPr>
            <a:normAutofit/>
          </a:bodyPr>
          <a:lstStyle/>
          <a:p>
            <a:pPr algn="ctr"/>
            <a:r>
              <a:rPr lang="tr-TR" sz="4000" b="1" dirty="0">
                <a:latin typeface="Trebuchet MS" panose="020B0603020202020204" pitchFamily="34" charset="0"/>
              </a:rPr>
              <a:t>KARARDA HASTA FAKTÖRÜ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085ECEC0-FF5D-4348-92C7-1EA7C61E770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454684"/>
            <a:ext cx="0" cy="3649129"/>
          </a:xfrm>
          <a:prstGeom prst="line">
            <a:avLst/>
          </a:prstGeom>
          <a:ln w="2540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F8D09A25-1818-40AB-94CB-38A52B39A2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309" y="1082673"/>
            <a:ext cx="7020179" cy="4708528"/>
          </a:xfrm>
        </p:spPr>
        <p:txBody>
          <a:bodyPr anchor="ctr">
            <a:normAutofit/>
          </a:bodyPr>
          <a:lstStyle/>
          <a:p>
            <a:r>
              <a:rPr lang="tr-TR" b="1" dirty="0">
                <a:latin typeface="Trebuchet MS" panose="020B0603020202020204" pitchFamily="34" charset="0"/>
              </a:rPr>
              <a:t>Depresyon ve </a:t>
            </a:r>
            <a:r>
              <a:rPr lang="tr-TR" b="1" dirty="0" err="1">
                <a:latin typeface="Trebuchet MS" panose="020B0603020202020204" pitchFamily="34" charset="0"/>
              </a:rPr>
              <a:t>anksiyete</a:t>
            </a:r>
            <a:r>
              <a:rPr lang="tr-TR" b="1" dirty="0">
                <a:latin typeface="Trebuchet MS" panose="020B0603020202020204" pitchFamily="34" charset="0"/>
              </a:rPr>
              <a:t> skorları yüksek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Basamaklı </a:t>
            </a:r>
            <a:r>
              <a:rPr lang="tr-TR" b="1" dirty="0" err="1">
                <a:latin typeface="Trebuchet MS" panose="020B0603020202020204" pitchFamily="34" charset="0"/>
              </a:rPr>
              <a:t>fertilite</a:t>
            </a:r>
            <a:r>
              <a:rPr lang="tr-TR" b="1" dirty="0">
                <a:latin typeface="Trebuchet MS" panose="020B0603020202020204" pitchFamily="34" charset="0"/>
              </a:rPr>
              <a:t> tedavisi yıpratıcı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Zaman bir stres faktörü olabilir bazı çiftlerde</a:t>
            </a:r>
          </a:p>
          <a:p>
            <a:r>
              <a:rPr lang="tr-TR" b="1" dirty="0" err="1">
                <a:latin typeface="Trebuchet MS" panose="020B0603020202020204" pitchFamily="34" charset="0"/>
              </a:rPr>
              <a:t>Drop-out</a:t>
            </a:r>
            <a:r>
              <a:rPr lang="tr-TR" b="1" dirty="0">
                <a:latin typeface="Trebuchet MS" panose="020B0603020202020204" pitchFamily="34" charset="0"/>
              </a:rPr>
              <a:t> oranı yüksek</a:t>
            </a:r>
          </a:p>
          <a:p>
            <a:r>
              <a:rPr lang="tr-TR" b="1" dirty="0">
                <a:latin typeface="Trebuchet MS" panose="020B0603020202020204" pitchFamily="34" charset="0"/>
              </a:rPr>
              <a:t>Etik, dini inanç, duygusal durum….</a:t>
            </a:r>
          </a:p>
          <a:p>
            <a:endParaRPr lang="tr-TR" b="1" dirty="0">
              <a:latin typeface="Trebuchet MS" panose="020B0603020202020204" pitchFamily="34" charset="0"/>
            </a:endParaRPr>
          </a:p>
          <a:p>
            <a:r>
              <a:rPr lang="tr-TR" b="1" dirty="0">
                <a:latin typeface="Trebuchet MS" panose="020B0603020202020204" pitchFamily="34" charset="0"/>
              </a:rPr>
              <a:t>Bazı çiftlerde DOĞRUDAN IVF ?</a:t>
            </a:r>
          </a:p>
          <a:p>
            <a:endParaRPr lang="tr-TR" sz="18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4E035BE-9FF4-43D3-BC25-CF582D7FF85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364912" y="0"/>
            <a:ext cx="674688" cy="6848476"/>
            <a:chOff x="11364912" y="0"/>
            <a:chExt cx="674688" cy="6848476"/>
          </a:xfrm>
          <a:solidFill>
            <a:schemeClr val="tx1">
              <a:alpha val="60000"/>
            </a:schemeClr>
          </a:solidFill>
        </p:grpSpPr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F98BCEB2-EC20-4E84-A994-0AC37292C8B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83975" y="0"/>
              <a:ext cx="417513" cy="512763"/>
            </a:xfrm>
            <a:custGeom>
              <a:avLst/>
              <a:gdLst/>
              <a:ahLst/>
              <a:cxnLst/>
              <a:rect l="0" t="0" r="r" b="b"/>
              <a:pathLst>
                <a:path w="263" h="323">
                  <a:moveTo>
                    <a:pt x="12" y="323"/>
                  </a:moveTo>
                  <a:lnTo>
                    <a:pt x="0" y="314"/>
                  </a:lnTo>
                  <a:lnTo>
                    <a:pt x="203" y="108"/>
                  </a:lnTo>
                  <a:lnTo>
                    <a:pt x="248" y="0"/>
                  </a:lnTo>
                  <a:lnTo>
                    <a:pt x="263" y="6"/>
                  </a:lnTo>
                  <a:lnTo>
                    <a:pt x="218" y="117"/>
                  </a:lnTo>
                  <a:lnTo>
                    <a:pt x="218" y="117"/>
                  </a:lnTo>
                  <a:lnTo>
                    <a:pt x="12" y="3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7A2E1821-AEDF-417E-9F17-83379E9C094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364912" y="474663"/>
              <a:ext cx="157163" cy="152400"/>
            </a:xfrm>
            <a:custGeom>
              <a:avLst/>
              <a:gdLst/>
              <a:ahLst/>
              <a:cxnLst/>
              <a:rect l="0" t="0" r="r" b="b"/>
              <a:pathLst>
                <a:path w="33" h="32">
                  <a:moveTo>
                    <a:pt x="17" y="32"/>
                  </a:moveTo>
                  <a:cubicBezTo>
                    <a:pt x="13" y="32"/>
                    <a:pt x="9" y="30"/>
                    <a:pt x="6" y="27"/>
                  </a:cubicBezTo>
                  <a:cubicBezTo>
                    <a:pt x="0" y="21"/>
                    <a:pt x="0" y="11"/>
                    <a:pt x="6" y="5"/>
                  </a:cubicBezTo>
                  <a:cubicBezTo>
                    <a:pt x="9" y="2"/>
                    <a:pt x="13" y="0"/>
                    <a:pt x="17" y="0"/>
                  </a:cubicBezTo>
                  <a:cubicBezTo>
                    <a:pt x="21" y="0"/>
                    <a:pt x="25" y="2"/>
                    <a:pt x="28" y="5"/>
                  </a:cubicBezTo>
                  <a:cubicBezTo>
                    <a:pt x="31" y="8"/>
                    <a:pt x="33" y="12"/>
                    <a:pt x="33" y="16"/>
                  </a:cubicBezTo>
                  <a:cubicBezTo>
                    <a:pt x="33" y="20"/>
                    <a:pt x="31" y="24"/>
                    <a:pt x="28" y="27"/>
                  </a:cubicBezTo>
                  <a:cubicBezTo>
                    <a:pt x="25" y="30"/>
                    <a:pt x="21" y="32"/>
                    <a:pt x="17" y="32"/>
                  </a:cubicBezTo>
                  <a:close/>
                  <a:moveTo>
                    <a:pt x="17" y="4"/>
                  </a:moveTo>
                  <a:cubicBezTo>
                    <a:pt x="14" y="4"/>
                    <a:pt x="11" y="6"/>
                    <a:pt x="9" y="8"/>
                  </a:cubicBezTo>
                  <a:cubicBezTo>
                    <a:pt x="4" y="12"/>
                    <a:pt x="4" y="20"/>
                    <a:pt x="9" y="24"/>
                  </a:cubicBezTo>
                  <a:cubicBezTo>
                    <a:pt x="11" y="27"/>
                    <a:pt x="14" y="28"/>
                    <a:pt x="17" y="28"/>
                  </a:cubicBezTo>
                  <a:cubicBezTo>
                    <a:pt x="20" y="28"/>
                    <a:pt x="23" y="27"/>
                    <a:pt x="26" y="24"/>
                  </a:cubicBezTo>
                  <a:cubicBezTo>
                    <a:pt x="30" y="20"/>
                    <a:pt x="30" y="12"/>
                    <a:pt x="26" y="8"/>
                  </a:cubicBezTo>
                  <a:cubicBezTo>
                    <a:pt x="23" y="6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CB3734E2-8292-4B47-B6AB-0E5A058DE95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1612" y="1539875"/>
              <a:ext cx="188913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A0B09C51-29AB-45C0-B707-CCFB9DF280B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31600" y="5694363"/>
              <a:ext cx="298450" cy="1154113"/>
            </a:xfrm>
            <a:custGeom>
              <a:avLst/>
              <a:gdLst/>
              <a:ahLst/>
              <a:cxnLst/>
              <a:rect l="0" t="0" r="r" b="b"/>
              <a:pathLst>
                <a:path w="188" h="727">
                  <a:moveTo>
                    <a:pt x="15" y="727"/>
                  </a:moveTo>
                  <a:lnTo>
                    <a:pt x="0" y="727"/>
                  </a:lnTo>
                  <a:lnTo>
                    <a:pt x="0" y="407"/>
                  </a:lnTo>
                  <a:lnTo>
                    <a:pt x="0" y="407"/>
                  </a:lnTo>
                  <a:lnTo>
                    <a:pt x="176" y="0"/>
                  </a:lnTo>
                  <a:lnTo>
                    <a:pt x="188" y="6"/>
                  </a:lnTo>
                  <a:lnTo>
                    <a:pt x="15" y="410"/>
                  </a:lnTo>
                  <a:lnTo>
                    <a:pt x="15" y="7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510C0CED-AE1B-45AE-B5E1-57521E589D2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72900" y="5551488"/>
              <a:ext cx="157163" cy="155575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5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6" y="0"/>
                    <a:pt x="33" y="7"/>
                    <a:pt x="33" y="16"/>
                  </a:cubicBezTo>
                  <a:cubicBezTo>
                    <a:pt x="33" y="25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9"/>
                    <a:pt x="4" y="16"/>
                  </a:cubicBezTo>
                  <a:cubicBezTo>
                    <a:pt x="4" y="23"/>
                    <a:pt x="10" y="29"/>
                    <a:pt x="17" y="29"/>
                  </a:cubicBezTo>
                  <a:cubicBezTo>
                    <a:pt x="23" y="29"/>
                    <a:pt x="29" y="23"/>
                    <a:pt x="29" y="16"/>
                  </a:cubicBezTo>
                  <a:cubicBezTo>
                    <a:pt x="29" y="9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591F2327-4B45-41AA-B41C-7404B6A1E4F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710987" y="4763"/>
              <a:ext cx="304800" cy="1544638"/>
            </a:xfrm>
            <a:custGeom>
              <a:avLst/>
              <a:gdLst/>
              <a:ahLst/>
              <a:cxnLst/>
              <a:rect l="0" t="0" r="r" b="b"/>
              <a:pathLst>
                <a:path w="192" h="973">
                  <a:moveTo>
                    <a:pt x="15" y="973"/>
                  </a:moveTo>
                  <a:lnTo>
                    <a:pt x="0" y="973"/>
                  </a:lnTo>
                  <a:lnTo>
                    <a:pt x="0" y="790"/>
                  </a:lnTo>
                  <a:lnTo>
                    <a:pt x="174" y="614"/>
                  </a:lnTo>
                  <a:lnTo>
                    <a:pt x="174" y="0"/>
                  </a:lnTo>
                  <a:lnTo>
                    <a:pt x="192" y="0"/>
                  </a:lnTo>
                  <a:lnTo>
                    <a:pt x="192" y="620"/>
                  </a:lnTo>
                  <a:lnTo>
                    <a:pt x="15" y="796"/>
                  </a:lnTo>
                  <a:lnTo>
                    <a:pt x="15" y="9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5A63224C-41A0-42C0-96F6-0B2BE99A1353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636375" y="4867275"/>
              <a:ext cx="188913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A7C00B9F-C253-4776-9935-EC02254A4F2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441112" y="5046663"/>
              <a:ext cx="307975" cy="1801813"/>
            </a:xfrm>
            <a:custGeom>
              <a:avLst/>
              <a:gdLst/>
              <a:ahLst/>
              <a:cxnLst/>
              <a:rect l="0" t="0" r="r" b="b"/>
              <a:pathLst>
                <a:path w="194" h="1135">
                  <a:moveTo>
                    <a:pt x="18" y="1135"/>
                  </a:moveTo>
                  <a:lnTo>
                    <a:pt x="0" y="1135"/>
                  </a:lnTo>
                  <a:lnTo>
                    <a:pt x="0" y="354"/>
                  </a:lnTo>
                  <a:lnTo>
                    <a:pt x="176" y="177"/>
                  </a:lnTo>
                  <a:lnTo>
                    <a:pt x="176" y="0"/>
                  </a:lnTo>
                  <a:lnTo>
                    <a:pt x="194" y="0"/>
                  </a:lnTo>
                  <a:lnTo>
                    <a:pt x="194" y="183"/>
                  </a:lnTo>
                  <a:lnTo>
                    <a:pt x="18" y="360"/>
                  </a:lnTo>
                  <a:lnTo>
                    <a:pt x="18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5062D4AA-13F3-4064-8440-FFE8562D854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849100" y="64166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Rectangle 41">
              <a:extLst>
                <a:ext uri="{FF2B5EF4-FFF2-40B4-BE49-F238E27FC236}">
                  <a16:creationId xmlns:a16="http://schemas.microsoft.com/office/drawing/2014/main" id="{3E143B27-CB82-440B-879B-D25C1891C19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939587" y="6596063"/>
              <a:ext cx="23813" cy="2524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xmlns:p14="http://schemas.microsoft.com/office/powerpoint/2010/main" xmlns:a16="http://schemas.microsoft.com/office/drawing/2014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</p:grpSp>
      <p:pic>
        <p:nvPicPr>
          <p:cNvPr id="56" name="Resim 55">
            <a:extLst>
              <a:ext uri="{FF2B5EF4-FFF2-40B4-BE49-F238E27FC236}">
                <a16:creationId xmlns:a16="http://schemas.microsoft.com/office/drawing/2014/main" id="{FC418F0D-DD5E-4CB3-9F6D-9BCC1E662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96" y="119903"/>
            <a:ext cx="4445402" cy="1023100"/>
          </a:xfrm>
          <a:prstGeom prst="rect">
            <a:avLst/>
          </a:prstGeom>
        </p:spPr>
      </p:pic>
      <p:pic>
        <p:nvPicPr>
          <p:cNvPr id="57" name="Resim 56">
            <a:extLst>
              <a:ext uri="{FF2B5EF4-FFF2-40B4-BE49-F238E27FC236}">
                <a16:creationId xmlns:a16="http://schemas.microsoft.com/office/drawing/2014/main" id="{5894B370-2C37-4FF5-9F8F-7EB2B233E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439" y="5358930"/>
            <a:ext cx="4660282" cy="139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33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5A65B5F0-F378-4708-968E-09FA6CD69C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675470"/>
            <a:ext cx="10905066" cy="5507059"/>
          </a:xfrm>
          <a:prstGeom prst="rect">
            <a:avLst/>
          </a:prstGeom>
        </p:spPr>
      </p:pic>
      <p:sp>
        <p:nvSpPr>
          <p:cNvPr id="2" name="Metin kutusu 1">
            <a:extLst>
              <a:ext uri="{FF2B5EF4-FFF2-40B4-BE49-F238E27FC236}">
                <a16:creationId xmlns:a16="http://schemas.microsoft.com/office/drawing/2014/main" id="{58D20119-20CF-48EC-BFA4-2476C47C12B5}"/>
              </a:ext>
            </a:extLst>
          </p:cNvPr>
          <p:cNvSpPr txBox="1"/>
          <p:nvPr/>
        </p:nvSpPr>
        <p:spPr>
          <a:xfrm>
            <a:off x="643467" y="3962400"/>
            <a:ext cx="8251880" cy="369332"/>
          </a:xfrm>
          <a:prstGeom prst="rect">
            <a:avLst/>
          </a:prstGeom>
          <a:solidFill>
            <a:srgbClr val="000000">
              <a:alpha val="23000"/>
            </a:srgbClr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  <p:sp>
        <p:nvSpPr>
          <p:cNvPr id="3" name="Metin kutusu 2">
            <a:extLst>
              <a:ext uri="{FF2B5EF4-FFF2-40B4-BE49-F238E27FC236}">
                <a16:creationId xmlns:a16="http://schemas.microsoft.com/office/drawing/2014/main" id="{5F8061EE-EA24-4FD4-845C-AED15C00C05E}"/>
              </a:ext>
            </a:extLst>
          </p:cNvPr>
          <p:cNvSpPr txBox="1"/>
          <p:nvPr/>
        </p:nvSpPr>
        <p:spPr>
          <a:xfrm>
            <a:off x="810126" y="5093368"/>
            <a:ext cx="10555706" cy="874295"/>
          </a:xfrm>
          <a:prstGeom prst="rect">
            <a:avLst/>
          </a:prstGeom>
          <a:solidFill>
            <a:srgbClr val="000000">
              <a:alpha val="17000"/>
            </a:srgbClr>
          </a:solidFill>
        </p:spPr>
        <p:txBody>
          <a:bodyPr wrap="square" rtlCol="0">
            <a:spAutoFit/>
          </a:bodyPr>
          <a:lstStyle/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06474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evre">
  <a:themeElements>
    <a:clrScheme name="Sarı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Devre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v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850</Words>
  <Application>Microsoft Office PowerPoint</Application>
  <PresentationFormat>Geniş ekran</PresentationFormat>
  <Paragraphs>188</Paragraphs>
  <Slides>25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4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25</vt:i4>
      </vt:variant>
    </vt:vector>
  </HeadingPairs>
  <TitlesOfParts>
    <vt:vector size="30" baseType="lpstr">
      <vt:lpstr>Arial</vt:lpstr>
      <vt:lpstr>Times New Roman</vt:lpstr>
      <vt:lpstr>Trebuchet MS</vt:lpstr>
      <vt:lpstr>Tw Cen MT</vt:lpstr>
      <vt:lpstr>Devre</vt:lpstr>
      <vt:lpstr>AÇIKLANAMAYAN İNFERTİLİTEDE  NE ZAMAN IUI?  NE ZAMAN IVF?</vt:lpstr>
      <vt:lpstr>AÇIKLANAMAYAN İNFERTİLİTE</vt:lpstr>
      <vt:lpstr>AÇIKLANAMAYAN İNFERTİLİTE</vt:lpstr>
      <vt:lpstr>NICE CLINICAL GUIDELINE 2013</vt:lpstr>
      <vt:lpstr>AÇIKLANAMAYAN İNFERTİLİTE/SUBFERTİLİTE</vt:lpstr>
      <vt:lpstr>IUI için kötü prognostik faktörler  (Jeon et al., 2013)</vt:lpstr>
      <vt:lpstr>IUI BAŞARISI NEYE BAĞLI?</vt:lpstr>
      <vt:lpstr>KARARDA HASTA FAKTÖRÜ</vt:lpstr>
      <vt:lpstr>PowerPoint Sunusu</vt:lpstr>
      <vt:lpstr>IUI</vt:lpstr>
      <vt:lpstr>PowerPoint Sunusu</vt:lpstr>
      <vt:lpstr>PowerPoint Sunusu</vt:lpstr>
      <vt:lpstr>PowerPoint Sunusu</vt:lpstr>
      <vt:lpstr>PowerPoint Sunusu</vt:lpstr>
      <vt:lpstr>EVRE I-II ENDOMETRİOSİS</vt:lpstr>
      <vt:lpstr>PowerPoint Sunusu</vt:lpstr>
      <vt:lpstr>DOR and/or İLERİ MATERNAL YAŞ</vt:lpstr>
      <vt:lpstr>PowerPoint Sunusu</vt:lpstr>
      <vt:lpstr>PowerPoint Sunusu</vt:lpstr>
      <vt:lpstr>İYİ PROGNOZLU &lt;40 yaş UEI;  IMMEDIATE IVF vs. 6-mo DELAYED IVF 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AÇIKLANAMAYAN İNFERTİLİTEDE  NE ZAMAN IUI?  NE ZAMAN IVF?</dc:title>
  <dc:creator>banu kumbak aygun</dc:creator>
  <cp:lastModifiedBy>Windows Kullanıcısı</cp:lastModifiedBy>
  <cp:revision>18</cp:revision>
  <dcterms:created xsi:type="dcterms:W3CDTF">2019-02-16T21:00:44Z</dcterms:created>
  <dcterms:modified xsi:type="dcterms:W3CDTF">2019-02-17T08:13:33Z</dcterms:modified>
</cp:coreProperties>
</file>